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134806334" r:id="rId2"/>
    <p:sldId id="2145706276" r:id="rId3"/>
    <p:sldId id="1109" r:id="rId4"/>
    <p:sldId id="1442" r:id="rId5"/>
    <p:sldId id="1673" r:id="rId6"/>
    <p:sldId id="2134806346" r:id="rId7"/>
    <p:sldId id="1669" r:id="rId8"/>
    <p:sldId id="1670" r:id="rId9"/>
    <p:sldId id="260" r:id="rId10"/>
    <p:sldId id="2145706278" r:id="rId11"/>
    <p:sldId id="2145706280" r:id="rId12"/>
    <p:sldId id="469" r:id="rId13"/>
    <p:sldId id="1050" r:id="rId14"/>
    <p:sldId id="1676" r:id="rId15"/>
    <p:sldId id="847" r:id="rId16"/>
    <p:sldId id="2145706221" r:id="rId17"/>
    <p:sldId id="2145706281" r:id="rId18"/>
    <p:sldId id="2145706282" r:id="rId19"/>
    <p:sldId id="2145706224" r:id="rId20"/>
    <p:sldId id="2145706222" r:id="rId21"/>
    <p:sldId id="1677" r:id="rId22"/>
    <p:sldId id="2145706228" r:id="rId23"/>
    <p:sldId id="2134806359" r:id="rId24"/>
    <p:sldId id="2134806354" r:id="rId25"/>
    <p:sldId id="2134806361" r:id="rId26"/>
    <p:sldId id="2145706269" r:id="rId27"/>
    <p:sldId id="2145706270" r:id="rId28"/>
    <p:sldId id="2134806363" r:id="rId29"/>
    <p:sldId id="2134806374" r:id="rId30"/>
    <p:sldId id="1800" r:id="rId31"/>
    <p:sldId id="2134806369" r:id="rId32"/>
    <p:sldId id="382" r:id="rId33"/>
    <p:sldId id="2134806319" r:id="rId34"/>
    <p:sldId id="2134806364" r:id="rId35"/>
    <p:sldId id="2145706271" r:id="rId36"/>
    <p:sldId id="2145706272" r:id="rId37"/>
    <p:sldId id="2145706227" r:id="rId38"/>
    <p:sldId id="2134806371" r:id="rId39"/>
    <p:sldId id="2145706283" r:id="rId40"/>
    <p:sldId id="2145706259" r:id="rId41"/>
    <p:sldId id="2145706263" r:id="rId42"/>
    <p:sldId id="2145706264" r:id="rId43"/>
    <p:sldId id="2145706265" r:id="rId44"/>
    <p:sldId id="2145706266" r:id="rId45"/>
    <p:sldId id="2145706260" r:id="rId46"/>
    <p:sldId id="2145706257" r:id="rId47"/>
    <p:sldId id="1380" r:id="rId48"/>
    <p:sldId id="2134806370" r:id="rId49"/>
    <p:sldId id="1001" r:id="rId50"/>
    <p:sldId id="1369" r:id="rId51"/>
    <p:sldId id="1034" r:id="rId52"/>
    <p:sldId id="2145706277" r:id="rId53"/>
    <p:sldId id="1395" r:id="rId54"/>
    <p:sldId id="1375" r:id="rId55"/>
    <p:sldId id="1396" r:id="rId56"/>
    <p:sldId id="1385" r:id="rId57"/>
    <p:sldId id="1106" r:id="rId58"/>
    <p:sldId id="1410" r:id="rId59"/>
    <p:sldId id="2134806372" r:id="rId60"/>
    <p:sldId id="2145706230" r:id="rId61"/>
    <p:sldId id="2145706275" r:id="rId6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on Koopmans" initials="MK" lastIdx="4" clrIdx="0">
    <p:extLst>
      <p:ext uri="{19B8F6BF-5375-455C-9EA6-DF929625EA0E}">
        <p15:presenceInfo xmlns:p15="http://schemas.microsoft.com/office/powerpoint/2012/main" userId="S::m.koopmans@erasmusmc.nl::f4c15e12-1393-4a5a-97de-1432868e65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86604"/>
  </p:normalViewPr>
  <p:slideViewPr>
    <p:cSldViewPr snapToGrid="0">
      <p:cViewPr varScale="1">
        <p:scale>
          <a:sx n="101" d="100"/>
          <a:sy n="101" d="100"/>
        </p:scale>
        <p:origin x="216"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77" d="100"/>
        <a:sy n="17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aa-E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E0306-D030-B34D-B252-2F58B61F38A8}" type="datetimeFigureOut">
              <a:rPr lang="aa-ET" smtClean="0"/>
              <a:t>01/11/2021</a:t>
            </a:fld>
            <a:endParaRPr lang="aa-E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a-E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aa-E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aa-E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441FF-EA8D-264C-9150-E41CC93624F7}" type="slidenum">
              <a:rPr lang="aa-ET" smtClean="0"/>
              <a:t>‹nr.›</a:t>
            </a:fld>
            <a:endParaRPr lang="aa-ET"/>
          </a:p>
        </p:txBody>
      </p:sp>
    </p:spTree>
    <p:extLst>
      <p:ext uri="{BB962C8B-B14F-4D97-AF65-F5344CB8AC3E}">
        <p14:creationId xmlns:p14="http://schemas.microsoft.com/office/powerpoint/2010/main" val="289130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10D441FF-EA8D-264C-9150-E41CC93624F7}" type="slidenum">
              <a:rPr lang="aa-ET" smtClean="0"/>
              <a:t>4</a:t>
            </a:fld>
            <a:endParaRPr lang="aa-ET"/>
          </a:p>
        </p:txBody>
      </p:sp>
    </p:spTree>
    <p:extLst>
      <p:ext uri="{BB962C8B-B14F-4D97-AF65-F5344CB8AC3E}">
        <p14:creationId xmlns:p14="http://schemas.microsoft.com/office/powerpoint/2010/main" val="214407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pPr>
              <a:defRPr/>
            </a:pPr>
            <a:fld id="{979D4810-35E0-D748-AAB3-46A199137D15}" type="slidenum">
              <a:rPr lang="nl-NL" altLang="en-US" smtClean="0"/>
              <a:pPr>
                <a:defRPr/>
              </a:pPr>
              <a:t>9</a:t>
            </a:fld>
            <a:endParaRPr lang="nl-NL" altLang="en-US"/>
          </a:p>
        </p:txBody>
      </p:sp>
    </p:spTree>
    <p:extLst>
      <p:ext uri="{BB962C8B-B14F-4D97-AF65-F5344CB8AC3E}">
        <p14:creationId xmlns:p14="http://schemas.microsoft.com/office/powerpoint/2010/main" val="397860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10D441FF-EA8D-264C-9150-E41CC93624F7}" type="slidenum">
              <a:rPr lang="aa-ET" smtClean="0"/>
              <a:t>30</a:t>
            </a:fld>
            <a:endParaRPr lang="aa-ET"/>
          </a:p>
        </p:txBody>
      </p:sp>
    </p:spTree>
    <p:extLst>
      <p:ext uri="{BB962C8B-B14F-4D97-AF65-F5344CB8AC3E}">
        <p14:creationId xmlns:p14="http://schemas.microsoft.com/office/powerpoint/2010/main" val="1097956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Figure 7.2 Scheme of main types of genetic variation in viral genomes. (A) Mutation due to miscopying of template residues by viral replication complexes. (B) Hypermutation (high frequency of biased mutation types) often due to cellular editing activities. (C) Genome segment reassortment. (D) Homologous, replicative (left), and non-replicative (right) recombination. (E) Genome segmentation as documented with FMDV (described in Domingo et al. (2012), with permission from the American Society for Microbiology, Washington DC, USA. </a:t>
            </a:r>
            <a:endParaRPr lang="aa-ET" dirty="0"/>
          </a:p>
        </p:txBody>
      </p:sp>
      <p:sp>
        <p:nvSpPr>
          <p:cNvPr id="4" name="Slide Number Placeholder 3"/>
          <p:cNvSpPr>
            <a:spLocks noGrp="1"/>
          </p:cNvSpPr>
          <p:nvPr>
            <p:ph type="sldNum" sz="quarter" idx="5"/>
          </p:nvPr>
        </p:nvSpPr>
        <p:spPr/>
        <p:txBody>
          <a:bodyPr/>
          <a:lstStyle/>
          <a:p>
            <a:fld id="{10D441FF-EA8D-264C-9150-E41CC93624F7}" type="slidenum">
              <a:rPr lang="aa-ET" smtClean="0"/>
              <a:t>31</a:t>
            </a:fld>
            <a:endParaRPr lang="aa-ET"/>
          </a:p>
        </p:txBody>
      </p:sp>
    </p:spTree>
    <p:extLst>
      <p:ext uri="{BB962C8B-B14F-4D97-AF65-F5344CB8AC3E}">
        <p14:creationId xmlns:p14="http://schemas.microsoft.com/office/powerpoint/2010/main" val="59675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D6F1B9EE-1C35-4EDB-9954-32FDE3F74724}" type="slidenum">
              <a:rPr lang="nl-NL" smtClean="0"/>
              <a:t>32</a:t>
            </a:fld>
            <a:endParaRPr lang="nl-NL"/>
          </a:p>
        </p:txBody>
      </p:sp>
    </p:spTree>
    <p:extLst>
      <p:ext uri="{BB962C8B-B14F-4D97-AF65-F5344CB8AC3E}">
        <p14:creationId xmlns:p14="http://schemas.microsoft.com/office/powerpoint/2010/main" val="202184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fld id="{10D441FF-EA8D-264C-9150-E41CC93624F7}" type="slidenum">
              <a:rPr lang="aa-ET" smtClean="0"/>
              <a:t>33</a:t>
            </a:fld>
            <a:endParaRPr lang="aa-ET"/>
          </a:p>
        </p:txBody>
      </p:sp>
    </p:spTree>
    <p:extLst>
      <p:ext uri="{BB962C8B-B14F-4D97-AF65-F5344CB8AC3E}">
        <p14:creationId xmlns:p14="http://schemas.microsoft.com/office/powerpoint/2010/main" val="128867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7B8DB679-7937-4244-B44A-37A00725A807}" type="datetimeFigureOut">
              <a:rPr lang="nl-NL" smtClean="0"/>
              <a:t>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1305997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B8DB679-7937-4244-B44A-37A00725A807}" type="datetimeFigureOut">
              <a:rPr lang="nl-NL" smtClean="0"/>
              <a:t>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1054884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B8DB679-7937-4244-B44A-37A00725A807}" type="datetimeFigureOut">
              <a:rPr lang="nl-NL" smtClean="0"/>
              <a:t>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12977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dia opsomming">
    <p:spTree>
      <p:nvGrpSpPr>
        <p:cNvPr id="1" name=""/>
        <p:cNvGrpSpPr/>
        <p:nvPr/>
      </p:nvGrpSpPr>
      <p:grpSpPr>
        <a:xfrm>
          <a:off x="0" y="0"/>
          <a:ext cx="0" cy="0"/>
          <a:chOff x="0" y="0"/>
          <a:chExt cx="0" cy="0"/>
        </a:xfrm>
      </p:grpSpPr>
      <p:sp>
        <p:nvSpPr>
          <p:cNvPr id="2" name="Titel 1"/>
          <p:cNvSpPr>
            <a:spLocks noGrp="1"/>
          </p:cNvSpPr>
          <p:nvPr>
            <p:ph type="title"/>
          </p:nvPr>
        </p:nvSpPr>
        <p:spPr>
          <a:xfrm>
            <a:off x="1174753" y="1680000"/>
            <a:ext cx="10593915" cy="529840"/>
          </a:xfrm>
          <a:prstGeom prst="rect">
            <a:avLst/>
          </a:prstGeom>
        </p:spPr>
        <p:txBody>
          <a:bodyPr wrap="square">
            <a:noAutofit/>
          </a:bodyPr>
          <a:lstStyle>
            <a:lvl1pPr>
              <a:lnSpc>
                <a:spcPts val="2200"/>
              </a:lnSpc>
              <a:defRPr sz="2300" cap="all" spc="80" baseline="0"/>
            </a:lvl1pPr>
          </a:lstStyle>
          <a:p>
            <a:r>
              <a:rPr lang="nl-NL"/>
              <a:t>Klik om de stijl te bewerken</a:t>
            </a:r>
            <a:endParaRPr lang="nl-NL" dirty="0"/>
          </a:p>
        </p:txBody>
      </p:sp>
      <p:sp>
        <p:nvSpPr>
          <p:cNvPr id="12" name="Text Placeholder 11"/>
          <p:cNvSpPr>
            <a:spLocks noGrp="1"/>
          </p:cNvSpPr>
          <p:nvPr>
            <p:ph type="body" sz="quarter" idx="14"/>
          </p:nvPr>
        </p:nvSpPr>
        <p:spPr>
          <a:xfrm>
            <a:off x="1172637" y="2400000"/>
            <a:ext cx="10596033" cy="3696000"/>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Date Placeholder 12"/>
          <p:cNvSpPr>
            <a:spLocks noGrp="1"/>
          </p:cNvSpPr>
          <p:nvPr>
            <p:ph type="dt" sz="half" idx="15"/>
          </p:nvPr>
        </p:nvSpPr>
        <p:spPr/>
        <p:txBody>
          <a:bodyPr/>
          <a:lstStyle/>
          <a:p>
            <a:r>
              <a:rPr lang="nl-NL"/>
              <a:t>Mei 2016</a:t>
            </a:r>
            <a:endParaRPr lang="nl-NL" dirty="0"/>
          </a:p>
        </p:txBody>
      </p:sp>
      <p:sp>
        <p:nvSpPr>
          <p:cNvPr id="14" name="Footer Placeholder 13"/>
          <p:cNvSpPr>
            <a:spLocks noGrp="1"/>
          </p:cNvSpPr>
          <p:nvPr>
            <p:ph type="ftr" sz="quarter" idx="16"/>
          </p:nvPr>
        </p:nvSpPr>
        <p:spPr/>
        <p:txBody>
          <a:bodyPr/>
          <a:lstStyle/>
          <a:p>
            <a:r>
              <a:rPr lang="nl-NL"/>
              <a:t>KNAW - voorbeeld van de voettekst</a:t>
            </a:r>
            <a:endParaRPr lang="nl-NL" dirty="0"/>
          </a:p>
        </p:txBody>
      </p:sp>
      <p:sp>
        <p:nvSpPr>
          <p:cNvPr id="8" name="Tijdelijke aanduiding voor dianummer 3"/>
          <p:cNvSpPr txBox="1">
            <a:spLocks/>
          </p:cNvSpPr>
          <p:nvPr userDrawn="1"/>
        </p:nvSpPr>
        <p:spPr bwMode="auto">
          <a:xfrm>
            <a:off x="1176867" y="1152000"/>
            <a:ext cx="660400" cy="336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ctr" rtl="0" fontAlgn="base">
              <a:spcBef>
                <a:spcPct val="0"/>
              </a:spcBef>
              <a:spcAft>
                <a:spcPct val="0"/>
              </a:spcAft>
              <a:defRPr sz="975" b="1" kern="1200">
                <a:solidFill>
                  <a:srgbClr val="10007B"/>
                </a:solidFill>
                <a:latin typeface="Cambria" panose="02040503050406030204" pitchFamily="18" charset="0"/>
                <a:ea typeface="+mn-ea"/>
                <a:cs typeface="Arial" panose="020B0604020202020204" pitchFamily="34" charset="0"/>
              </a:defRPr>
            </a:lvl1pPr>
            <a:lvl2pPr marL="4556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7DBD42B5-C919-4077-9D34-BCBC57A8A98C}" type="slidenum">
              <a:rPr lang="en-US" altLang="nl-NL" sz="1300" smtClean="0"/>
              <a:pPr/>
              <a:t>‹nr.›</a:t>
            </a:fld>
            <a:endParaRPr lang="en-US" altLang="nl-NL" sz="1300" dirty="0"/>
          </a:p>
        </p:txBody>
      </p:sp>
      <p:sp>
        <p:nvSpPr>
          <p:cNvPr id="9" name="Picture Placeholder 2"/>
          <p:cNvSpPr>
            <a:spLocks noGrp="1"/>
          </p:cNvSpPr>
          <p:nvPr>
            <p:ph type="pic" sz="quarter" idx="18" hasCustomPrompt="1"/>
          </p:nvPr>
        </p:nvSpPr>
        <p:spPr>
          <a:xfrm>
            <a:off x="7857067" y="552000"/>
            <a:ext cx="1117600" cy="633600"/>
          </a:xfrm>
          <a:prstGeom prst="rect">
            <a:avLst/>
          </a:prstGeom>
        </p:spPr>
        <p:txBody>
          <a:bodyPr/>
          <a:lstStyle>
            <a:lvl1pPr marL="0" indent="0">
              <a:lnSpc>
                <a:spcPct val="100000"/>
              </a:lnSpc>
              <a:spcAft>
                <a:spcPts val="0"/>
              </a:spcAft>
              <a:buNone/>
              <a:defRPr sz="1000" baseline="0"/>
            </a:lvl1pPr>
          </a:lstStyle>
          <a:p>
            <a:r>
              <a:rPr lang="nl-NL" dirty="0"/>
              <a:t>Other logo (optional)</a:t>
            </a:r>
          </a:p>
        </p:txBody>
      </p:sp>
    </p:spTree>
    <p:extLst>
      <p:ext uri="{BB962C8B-B14F-4D97-AF65-F5344CB8AC3E}">
        <p14:creationId xmlns:p14="http://schemas.microsoft.com/office/powerpoint/2010/main" val="209191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8" descr="viroscience_powerpoint_intro-01.jpg">
            <a:extLst>
              <a:ext uri="{FF2B5EF4-FFF2-40B4-BE49-F238E27FC236}">
                <a16:creationId xmlns:a16="http://schemas.microsoft.com/office/drawing/2014/main" xmlns="" id="{DE770422-B802-B940-9897-B026E788049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48" name="Rectangle 68"/>
          <p:cNvSpPr>
            <a:spLocks noGrp="1" noChangeArrowheads="1"/>
          </p:cNvSpPr>
          <p:nvPr>
            <p:ph type="ctrTitle"/>
          </p:nvPr>
        </p:nvSpPr>
        <p:spPr>
          <a:xfrm>
            <a:off x="914400" y="4635500"/>
            <a:ext cx="10363200" cy="1143000"/>
          </a:xfrm>
        </p:spPr>
        <p:txBody>
          <a:bodyPr/>
          <a:lstStyle>
            <a:lvl1pPr algn="l">
              <a:defRPr>
                <a:solidFill>
                  <a:schemeClr val="bg1"/>
                </a:solidFill>
              </a:defRPr>
            </a:lvl1pPr>
          </a:lstStyle>
          <a:p>
            <a:r>
              <a:rPr lang="nl-NL"/>
              <a:t>Click to edit Master title style</a:t>
            </a:r>
          </a:p>
        </p:txBody>
      </p:sp>
    </p:spTree>
    <p:extLst>
      <p:ext uri="{BB962C8B-B14F-4D97-AF65-F5344CB8AC3E}">
        <p14:creationId xmlns:p14="http://schemas.microsoft.com/office/powerpoint/2010/main" val="1311392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ndscape - long tex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360000" y="359999"/>
            <a:ext cx="11520000" cy="3600000"/>
          </a:xfrm>
        </p:spPr>
        <p:txBody>
          <a:bodyPr/>
          <a:lstStyle>
            <a:lvl1pPr marL="0" indent="0">
              <a:buNone/>
              <a:defRPr/>
            </a:lvl1pPr>
          </a:lstStyle>
          <a:p>
            <a:r>
              <a:rPr lang="en-GB" dirty="0"/>
              <a:t>Figure</a:t>
            </a:r>
          </a:p>
        </p:txBody>
      </p:sp>
      <p:sp>
        <p:nvSpPr>
          <p:cNvPr id="11" name="Text Placeholder 10"/>
          <p:cNvSpPr>
            <a:spLocks noGrp="1"/>
          </p:cNvSpPr>
          <p:nvPr>
            <p:ph type="body" sz="quarter" idx="11" hasCustomPrompt="1"/>
          </p:nvPr>
        </p:nvSpPr>
        <p:spPr>
          <a:xfrm>
            <a:off x="361101" y="4140000"/>
            <a:ext cx="11518900" cy="1800000"/>
          </a:xfrm>
        </p:spPr>
        <p:txBody>
          <a:bodyPr>
            <a:normAutofit/>
          </a:bodyPr>
          <a:lstStyle>
            <a:lvl1pPr marL="0" indent="0">
              <a:buNone/>
              <a:defRPr sz="600">
                <a:latin typeface="Arial" panose="020B0604020202020204" pitchFamily="34" charset="0"/>
                <a:cs typeface="Arial" panose="020B0604020202020204" pitchFamily="34" charset="0"/>
              </a:defRPr>
            </a:lvl1pPr>
          </a:lstStyle>
          <a:p>
            <a:r>
              <a:rPr lang="en-US"/>
              <a:t>Text</a:t>
            </a:r>
          </a:p>
        </p:txBody>
      </p:sp>
      <p:sp>
        <p:nvSpPr>
          <p:cNvPr id="14" name="Text Placeholder 13"/>
          <p:cNvSpPr>
            <a:spLocks noGrp="1"/>
          </p:cNvSpPr>
          <p:nvPr>
            <p:ph type="body" sz="quarter" idx="12" hasCustomPrompt="1"/>
          </p:nvPr>
        </p:nvSpPr>
        <p:spPr>
          <a:xfrm>
            <a:off x="360363" y="6120000"/>
            <a:ext cx="11518900" cy="360000"/>
          </a:xfrm>
        </p:spPr>
        <p:txBody>
          <a:bodyPr>
            <a:normAutofit/>
          </a:bodyPr>
          <a:lstStyle>
            <a:lvl1pPr marL="0" indent="0">
              <a:buNone/>
              <a:defRPr sz="600">
                <a:latin typeface="Arial" panose="020B0604020202020204" pitchFamily="34" charset="0"/>
                <a:cs typeface="Arial" panose="020B0604020202020204" pitchFamily="34" charset="0"/>
              </a:defRPr>
            </a:lvl1pPr>
          </a:lstStyle>
          <a:p>
            <a:r>
              <a:rPr lang="en-US"/>
              <a:t>Citation</a:t>
            </a:r>
          </a:p>
        </p:txBody>
      </p:sp>
      <p:sp>
        <p:nvSpPr>
          <p:cNvPr id="18" name="Text Placeholder 17"/>
          <p:cNvSpPr>
            <a:spLocks noGrp="1"/>
          </p:cNvSpPr>
          <p:nvPr>
            <p:ph type="body" sz="quarter" idx="13" hasCustomPrompt="1"/>
          </p:nvPr>
        </p:nvSpPr>
        <p:spPr>
          <a:xfrm>
            <a:off x="360363" y="6660000"/>
            <a:ext cx="11518900" cy="180000"/>
          </a:xfrm>
        </p:spPr>
        <p:txBody>
          <a:bodyPr>
            <a:noAutofit/>
          </a:bodyPr>
          <a:lstStyle>
            <a:lvl1pPr marL="0" indent="0" algn="r">
              <a:buNone/>
              <a:defRPr sz="600">
                <a:latin typeface="Arial" panose="020B0604020202020204" pitchFamily="34" charset="0"/>
                <a:cs typeface="Arial" panose="020B0604020202020204" pitchFamily="34" charset="0"/>
              </a:defRPr>
            </a:lvl1pPr>
            <a:lvl2pPr>
              <a:defRPr sz="600">
                <a:latin typeface="Arial" panose="020B0604020202020204" pitchFamily="34" charset="0"/>
                <a:cs typeface="Arial" panose="020B0604020202020204" pitchFamily="34" charset="0"/>
              </a:defRPr>
            </a:lvl2pPr>
            <a:lvl3pPr>
              <a:defRPr sz="600">
                <a:latin typeface="Arial" panose="020B0604020202020204" pitchFamily="34" charset="0"/>
                <a:cs typeface="Arial" panose="020B0604020202020204" pitchFamily="34" charset="0"/>
              </a:defRPr>
            </a:lvl3pPr>
            <a:lvl4pPr>
              <a:defRPr sz="600">
                <a:latin typeface="Arial" panose="020B0604020202020204" pitchFamily="34" charset="0"/>
                <a:cs typeface="Arial" panose="020B0604020202020204" pitchFamily="34" charset="0"/>
              </a:defRPr>
            </a:lvl4pPr>
            <a:lvl5pPr>
              <a:defRPr sz="600">
                <a:latin typeface="Arial" panose="020B0604020202020204" pitchFamily="34" charset="0"/>
                <a:cs typeface="Arial" panose="020B0604020202020204" pitchFamily="34" charset="0"/>
              </a:defRPr>
            </a:lvl5pPr>
          </a:lstStyle>
          <a:p>
            <a:r>
              <a:rPr lang="en-US"/>
              <a:t>Copyright</a:t>
            </a:r>
          </a:p>
        </p:txBody>
      </p:sp>
    </p:spTree>
    <p:extLst>
      <p:ext uri="{BB962C8B-B14F-4D97-AF65-F5344CB8AC3E}">
        <p14:creationId xmlns:p14="http://schemas.microsoft.com/office/powerpoint/2010/main" val="114159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19403" y="332656"/>
            <a:ext cx="10871100" cy="6480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7" name="Google Shape;27;p5"/>
          <p:cNvPicPr preferRelativeResize="0"/>
          <p:nvPr/>
        </p:nvPicPr>
        <p:blipFill>
          <a:blip r:embed="rId2">
            <a:alphaModFix/>
          </a:blip>
          <a:stretch>
            <a:fillRect/>
          </a:stretch>
        </p:blipFill>
        <p:spPr>
          <a:xfrm>
            <a:off x="10829628" y="5973323"/>
            <a:ext cx="962025" cy="638175"/>
          </a:xfrm>
          <a:prstGeom prst="rect">
            <a:avLst/>
          </a:prstGeom>
          <a:noFill/>
          <a:ln>
            <a:noFill/>
          </a:ln>
        </p:spPr>
      </p:pic>
      <p:pic>
        <p:nvPicPr>
          <p:cNvPr id="28" name="Google Shape;28;p5"/>
          <p:cNvPicPr preferRelativeResize="0"/>
          <p:nvPr/>
        </p:nvPicPr>
        <p:blipFill rotWithShape="1">
          <a:blip r:embed="rId3">
            <a:alphaModFix/>
          </a:blip>
          <a:srcRect/>
          <a:stretch/>
        </p:blipFill>
        <p:spPr>
          <a:xfrm>
            <a:off x="9724275" y="6026445"/>
            <a:ext cx="962025" cy="633080"/>
          </a:xfrm>
          <a:prstGeom prst="rect">
            <a:avLst/>
          </a:prstGeom>
          <a:noFill/>
          <a:ln>
            <a:noFill/>
          </a:ln>
        </p:spPr>
      </p:pic>
    </p:spTree>
    <p:extLst>
      <p:ext uri="{BB962C8B-B14F-4D97-AF65-F5344CB8AC3E}">
        <p14:creationId xmlns:p14="http://schemas.microsoft.com/office/powerpoint/2010/main" val="3440321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Leeg">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7857067" y="552000"/>
            <a:ext cx="1117600" cy="633600"/>
          </a:xfrm>
          <a:prstGeom prst="rect">
            <a:avLst/>
          </a:prstGeom>
        </p:spPr>
        <p:txBody>
          <a:bodyPr/>
          <a:lstStyle>
            <a:lvl1pPr marL="0" indent="0">
              <a:lnSpc>
                <a:spcPct val="100000"/>
              </a:lnSpc>
              <a:spcAft>
                <a:spcPts val="0"/>
              </a:spcAft>
              <a:buNone/>
              <a:defRPr sz="563" baseline="0"/>
            </a:lvl1pPr>
          </a:lstStyle>
          <a:p>
            <a:pPr lvl="0"/>
            <a:r>
              <a:rPr lang="en-GB" noProof="0"/>
              <a:t>Click icon to add picture</a:t>
            </a:r>
            <a:endParaRPr lang="nl-NL" noProof="0" dirty="0"/>
          </a:p>
        </p:txBody>
      </p:sp>
      <p:sp>
        <p:nvSpPr>
          <p:cNvPr id="3" name="Tijdelijke aanduiding voor dianummer 1">
            <a:extLst>
              <a:ext uri="{FF2B5EF4-FFF2-40B4-BE49-F238E27FC236}">
                <a16:creationId xmlns:a16="http://schemas.microsoft.com/office/drawing/2014/main" xmlns="" id="{D5BC3F0B-C3CF-6249-9854-55CB096ACFE0}"/>
              </a:ext>
            </a:extLst>
          </p:cNvPr>
          <p:cNvSpPr>
            <a:spLocks noGrp="1"/>
          </p:cNvSpPr>
          <p:nvPr>
            <p:ph type="sldNum" sz="quarter" idx="15"/>
          </p:nvPr>
        </p:nvSpPr>
        <p:spPr>
          <a:xfrm>
            <a:off x="1176867" y="1152526"/>
            <a:ext cx="660400" cy="334963"/>
          </a:xfrm>
        </p:spPr>
        <p:txBody>
          <a:bodyPr/>
          <a:lstStyle>
            <a:lvl1pPr>
              <a:defRPr/>
            </a:lvl1pPr>
          </a:lstStyle>
          <a:p>
            <a:pPr>
              <a:defRPr/>
            </a:pPr>
            <a:fld id="{56039DEF-8E74-5E40-847A-FFB9F54C5A69}" type="slidenum">
              <a:rPr lang="en-US" altLang="nl-NL"/>
              <a:pPr>
                <a:defRPr/>
              </a:pPr>
              <a:t>‹nr.›</a:t>
            </a:fld>
            <a:endParaRPr lang="en-US" altLang="nl-NL"/>
          </a:p>
        </p:txBody>
      </p:sp>
    </p:spTree>
    <p:extLst>
      <p:ext uri="{BB962C8B-B14F-4D97-AF65-F5344CB8AC3E}">
        <p14:creationId xmlns:p14="http://schemas.microsoft.com/office/powerpoint/2010/main" val="116136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B8DB679-7937-4244-B44A-37A00725A807}" type="datetimeFigureOut">
              <a:rPr lang="nl-NL" smtClean="0"/>
              <a:t>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380104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DB679-7937-4244-B44A-37A00725A807}" type="datetimeFigureOut">
              <a:rPr lang="nl-NL" smtClean="0"/>
              <a:t>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1507290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7B8DB679-7937-4244-B44A-37A00725A807}" type="datetimeFigureOut">
              <a:rPr lang="nl-NL" smtClean="0"/>
              <a:t>1-11-2021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2049919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7B8DB679-7937-4244-B44A-37A00725A807}" type="datetimeFigureOut">
              <a:rPr lang="nl-NL" smtClean="0"/>
              <a:t>1-11-2021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2868182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7B8DB679-7937-4244-B44A-37A00725A807}" type="datetimeFigureOut">
              <a:rPr lang="nl-NL" smtClean="0"/>
              <a:t>1-11-2021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18261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DB679-7937-4244-B44A-37A00725A807}" type="datetimeFigureOut">
              <a:rPr lang="nl-NL" smtClean="0"/>
              <a:t>1-11-2021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396735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DB679-7937-4244-B44A-37A00725A807}" type="datetimeFigureOut">
              <a:rPr lang="nl-NL" smtClean="0"/>
              <a:t>1-11-2021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123603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DB679-7937-4244-B44A-37A00725A807}" type="datetimeFigureOut">
              <a:rPr lang="nl-NL" smtClean="0"/>
              <a:t>1-11-2021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74899D1-09C3-4E6F-AD80-7338EA65A6A1}" type="slidenum">
              <a:rPr lang="nl-NL" smtClean="0"/>
              <a:t>‹nr.›</a:t>
            </a:fld>
            <a:endParaRPr lang="nl-NL"/>
          </a:p>
        </p:txBody>
      </p:sp>
    </p:spTree>
    <p:extLst>
      <p:ext uri="{BB962C8B-B14F-4D97-AF65-F5344CB8AC3E}">
        <p14:creationId xmlns:p14="http://schemas.microsoft.com/office/powerpoint/2010/main" val="157945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DB679-7937-4244-B44A-37A00725A807}" type="datetimeFigureOut">
              <a:rPr lang="nl-NL" smtClean="0"/>
              <a:t>1-11-2021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899D1-09C3-4E6F-AD80-7338EA65A6A1}" type="slidenum">
              <a:rPr lang="nl-NL" smtClean="0"/>
              <a:t>‹nr.›</a:t>
            </a:fld>
            <a:endParaRPr lang="nl-NL"/>
          </a:p>
        </p:txBody>
      </p:sp>
    </p:spTree>
    <p:extLst>
      <p:ext uri="{BB962C8B-B14F-4D97-AF65-F5344CB8AC3E}">
        <p14:creationId xmlns:p14="http://schemas.microsoft.com/office/powerpoint/2010/main" val="414252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7" r:id="rId13"/>
    <p:sldLayoutId id="2147483668" r:id="rId14"/>
    <p:sldLayoutId id="2147483669" r:id="rId15"/>
    <p:sldLayoutId id="214748367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m.koopmans@erasmusmc.n" TargetMode="Externa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hyperlink" Target="https://www.ncbi.nlm.nih.gov/pmc/articles/PMC356330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S0140-6736(17)30131-9" TargetMode="External"/><Relationship Id="rId2" Type="http://schemas.openxmlformats.org/officeDocument/2006/relationships/hyperlink" Target="https://doi.org/10.1038/s41562-021-01122-8" TargetMode="Externa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xml"/><Relationship Id="rId4" Type="http://schemas.openxmlformats.org/officeDocument/2006/relationships/hyperlink" Target="https://doi.org/10.1038/s41562-021-01122-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hyperlink" Target="https://www.nature.com/articles/s41586-020-2012-7?rel=outbound" TargetMode="Externa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hyperlink" Target="https://apps.who.int/iris/bitstream/handle/10665/325126/SITREP_EVD_DRC_20190602-eng.pdf?ua=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hyperlink" Target="https://www.compare-europe.eu/" TargetMode="Externa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4.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41.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08.png"/><Relationship Id="rId10" Type="http://schemas.openxmlformats.org/officeDocument/2006/relationships/image" Target="../media/image112.png"/><Relationship Id="rId4" Type="http://schemas.openxmlformats.org/officeDocument/2006/relationships/image" Target="../media/image107.png"/><Relationship Id="rId9" Type="http://schemas.openxmlformats.org/officeDocument/2006/relationships/image" Target="../media/image13.png"/><Relationship Id="rId14" Type="http://schemas.openxmlformats.org/officeDocument/2006/relationships/image" Target="../media/image115.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hyperlink" Target="https://www.biorxiv.org/content/10.1101/2020.02.13.945485v1.full.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a:extLst>
              <a:ext uri="{FF2B5EF4-FFF2-40B4-BE49-F238E27FC236}">
                <a16:creationId xmlns:a16="http://schemas.microsoft.com/office/drawing/2014/main" xmlns="" id="{FF47375D-A2D2-F64D-AE29-822472235AA3}"/>
              </a:ext>
            </a:extLst>
          </p:cNvPr>
          <p:cNvSpPr>
            <a:spLocks noGrp="1" noChangeArrowheads="1"/>
          </p:cNvSpPr>
          <p:nvPr>
            <p:ph type="ctrTitle"/>
          </p:nvPr>
        </p:nvSpPr>
        <p:spPr>
          <a:xfrm>
            <a:off x="892084" y="4946332"/>
            <a:ext cx="11288486" cy="1143000"/>
          </a:xfrm>
        </p:spPr>
        <p:txBody>
          <a:bodyPr>
            <a:normAutofit fontScale="90000"/>
          </a:bodyPr>
          <a:lstStyle/>
          <a:p>
            <a:r>
              <a:rPr lang="nl-NL" dirty="0"/>
              <a:t>COVID-19: Lessen voor de toekomst</a:t>
            </a:r>
            <a:r>
              <a:rPr lang="en-GB" dirty="0"/>
              <a:t/>
            </a:r>
            <a:br>
              <a:rPr lang="en-GB" dirty="0"/>
            </a:br>
            <a:r>
              <a:rPr lang="en-GB" sz="3600" b="1" dirty="0"/>
              <a:t>Prof Dr Marion Koopmans</a:t>
            </a:r>
            <a:br>
              <a:rPr lang="en-GB" sz="3600" b="1" dirty="0"/>
            </a:br>
            <a:r>
              <a:rPr lang="en-US" sz="3600" b="1" dirty="0">
                <a:ea typeface="ＭＳ Ｐゴシック" panose="020B0600070205080204" pitchFamily="34" charset="-128"/>
              </a:rPr>
              <a:t> </a:t>
            </a:r>
            <a:r>
              <a:rPr lang="en-US" altLang="en-US" sz="1800" dirty="0">
                <a:solidFill>
                  <a:schemeClr val="bg2"/>
                </a:solidFill>
                <a:ea typeface="ＭＳ Ｐゴシック" panose="020B0600070205080204" pitchFamily="34" charset="-128"/>
              </a:rPr>
              <a:t/>
            </a:r>
            <a:br>
              <a:rPr lang="en-US" altLang="en-US" sz="1800" dirty="0">
                <a:solidFill>
                  <a:schemeClr val="bg2"/>
                </a:solidFill>
                <a:ea typeface="ＭＳ Ｐゴシック" panose="020B0600070205080204" pitchFamily="34" charset="-128"/>
              </a:rPr>
            </a:br>
            <a:endParaRPr lang="en-US" altLang="en-US" sz="1800" dirty="0">
              <a:solidFill>
                <a:schemeClr val="bg2"/>
              </a:solidFill>
              <a:ea typeface="ＭＳ Ｐゴシック" panose="020B0600070205080204" pitchFamily="34" charset="-128"/>
            </a:endParaRPr>
          </a:p>
        </p:txBody>
      </p:sp>
      <p:sp>
        <p:nvSpPr>
          <p:cNvPr id="27651" name="TextBox 1">
            <a:extLst>
              <a:ext uri="{FF2B5EF4-FFF2-40B4-BE49-F238E27FC236}">
                <a16:creationId xmlns:a16="http://schemas.microsoft.com/office/drawing/2014/main" xmlns="" id="{C6BD5BF7-1A3C-CB40-9B3C-2CCCDB9E8733}"/>
              </a:ext>
            </a:extLst>
          </p:cNvPr>
          <p:cNvSpPr txBox="1">
            <a:spLocks noChangeArrowheads="1"/>
          </p:cNvSpPr>
          <p:nvPr/>
        </p:nvSpPr>
        <p:spPr bwMode="auto">
          <a:xfrm>
            <a:off x="8222869" y="6179671"/>
            <a:ext cx="35060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20000"/>
              </a:spcBef>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ClrTx/>
              <a:buFontTx/>
              <a:buNone/>
            </a:pPr>
            <a:r>
              <a:rPr lang="nl-NL" altLang="en-US" dirty="0" err="1">
                <a:solidFill>
                  <a:srgbClr val="8BCFF4"/>
                </a:solidFill>
                <a:hlinkClick r:id="rId2"/>
              </a:rPr>
              <a:t>m.koopmans@erasmusmc.n</a:t>
            </a:r>
            <a:r>
              <a:rPr lang="nl-NL" altLang="en-US" dirty="0" err="1">
                <a:solidFill>
                  <a:srgbClr val="8BCFF4"/>
                </a:solidFill>
              </a:rPr>
              <a:t>l</a:t>
            </a:r>
            <a:endParaRPr lang="en-US" altLang="en-US" dirty="0">
              <a:solidFill>
                <a:srgbClr val="8BCFF4"/>
              </a:solidFill>
            </a:endParaRPr>
          </a:p>
        </p:txBody>
      </p:sp>
      <p:sp>
        <p:nvSpPr>
          <p:cNvPr id="27652" name="TextBox 1">
            <a:extLst>
              <a:ext uri="{FF2B5EF4-FFF2-40B4-BE49-F238E27FC236}">
                <a16:creationId xmlns:a16="http://schemas.microsoft.com/office/drawing/2014/main" xmlns="" id="{82F2934C-2CDB-F840-A966-1DBE9682810E}"/>
              </a:ext>
            </a:extLst>
          </p:cNvPr>
          <p:cNvSpPr txBox="1">
            <a:spLocks noChangeArrowheads="1"/>
          </p:cNvSpPr>
          <p:nvPr/>
        </p:nvSpPr>
        <p:spPr bwMode="auto">
          <a:xfrm>
            <a:off x="5853113" y="360363"/>
            <a:ext cx="2341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20000"/>
              </a:spcBef>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ClrTx/>
              <a:buFontTx/>
              <a:buNone/>
            </a:pPr>
            <a:r>
              <a:rPr lang="en-GB" altLang="en-US" sz="1200">
                <a:solidFill>
                  <a:srgbClr val="336699"/>
                </a:solidFill>
              </a:rPr>
              <a:t>WHO collaborating centre for Arbovirus and Hemorrhagic Fever Reference and Research</a:t>
            </a:r>
          </a:p>
        </p:txBody>
      </p:sp>
      <p:pic>
        <p:nvPicPr>
          <p:cNvPr id="27653" name="Picture 2">
            <a:extLst>
              <a:ext uri="{FF2B5EF4-FFF2-40B4-BE49-F238E27FC236}">
                <a16:creationId xmlns:a16="http://schemas.microsoft.com/office/drawing/2014/main" xmlns="" id="{3966F70B-C3AD-3049-BE59-04335B700C1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9339" y="303213"/>
            <a:ext cx="993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1AED138C-0D4E-8844-8EEC-8BE4933DB062}"/>
              </a:ext>
            </a:extLst>
          </p:cNvPr>
          <p:cNvPicPr>
            <a:picLocks noChangeAspect="1"/>
          </p:cNvPicPr>
          <p:nvPr/>
        </p:nvPicPr>
        <p:blipFill>
          <a:blip r:embed="rId4"/>
          <a:stretch>
            <a:fillRect/>
          </a:stretch>
        </p:blipFill>
        <p:spPr>
          <a:xfrm>
            <a:off x="2217697" y="5916606"/>
            <a:ext cx="742950" cy="723176"/>
          </a:xfrm>
          <a:prstGeom prst="rect">
            <a:avLst/>
          </a:prstGeom>
        </p:spPr>
      </p:pic>
      <p:sp>
        <p:nvSpPr>
          <p:cNvPr id="3" name="TextBox 2">
            <a:extLst>
              <a:ext uri="{FF2B5EF4-FFF2-40B4-BE49-F238E27FC236}">
                <a16:creationId xmlns:a16="http://schemas.microsoft.com/office/drawing/2014/main" xmlns="" id="{E11EBBBE-6D51-724F-B44D-A2BDA6D42F0E}"/>
              </a:ext>
            </a:extLst>
          </p:cNvPr>
          <p:cNvSpPr txBox="1"/>
          <p:nvPr/>
        </p:nvSpPr>
        <p:spPr>
          <a:xfrm>
            <a:off x="315317" y="6249330"/>
            <a:ext cx="1902380" cy="369332"/>
          </a:xfrm>
          <a:prstGeom prst="rect">
            <a:avLst/>
          </a:prstGeom>
          <a:noFill/>
        </p:spPr>
        <p:txBody>
          <a:bodyPr wrap="none" rtlCol="0">
            <a:spAutoFit/>
          </a:bodyPr>
          <a:lstStyle/>
          <a:p>
            <a:r>
              <a:rPr lang="aa-ET" dirty="0">
                <a:solidFill>
                  <a:srgbClr val="0070C0"/>
                </a:solidFill>
              </a:rPr>
              <a:t>www.pdpcenter.nl</a:t>
            </a:r>
          </a:p>
        </p:txBody>
      </p:sp>
      <p:pic>
        <p:nvPicPr>
          <p:cNvPr id="4" name="Picture 3">
            <a:extLst>
              <a:ext uri="{FF2B5EF4-FFF2-40B4-BE49-F238E27FC236}">
                <a16:creationId xmlns:a16="http://schemas.microsoft.com/office/drawing/2014/main" xmlns="" id="{2CFF2761-22B1-9C45-BAA6-72064622827E}"/>
              </a:ext>
            </a:extLst>
          </p:cNvPr>
          <p:cNvPicPr>
            <a:picLocks noChangeAspect="1"/>
          </p:cNvPicPr>
          <p:nvPr/>
        </p:nvPicPr>
        <p:blipFill>
          <a:blip r:embed="rId5"/>
          <a:stretch>
            <a:fillRect/>
          </a:stretch>
        </p:blipFill>
        <p:spPr>
          <a:xfrm>
            <a:off x="10148253" y="189826"/>
            <a:ext cx="1895157" cy="846210"/>
          </a:xfrm>
          <a:prstGeom prst="rect">
            <a:avLst/>
          </a:prstGeom>
        </p:spPr>
      </p:pic>
    </p:spTree>
    <p:extLst>
      <p:ext uri="{BB962C8B-B14F-4D97-AF65-F5344CB8AC3E}">
        <p14:creationId xmlns:p14="http://schemas.microsoft.com/office/powerpoint/2010/main" val="870015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a:extLst>
              <a:ext uri="{FF2B5EF4-FFF2-40B4-BE49-F238E27FC236}">
                <a16:creationId xmlns:a16="http://schemas.microsoft.com/office/drawing/2014/main" xmlns="" id="{6D8241D6-6185-3A4A-BF9D-1FE8B8015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819151"/>
            <a:ext cx="9144000"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wn Arrow 10">
            <a:extLst>
              <a:ext uri="{FF2B5EF4-FFF2-40B4-BE49-F238E27FC236}">
                <a16:creationId xmlns:a16="http://schemas.microsoft.com/office/drawing/2014/main" xmlns="" id="{0DF5DEAA-432D-824C-B8E0-75CDEB1C74D3}"/>
              </a:ext>
            </a:extLst>
          </p:cNvPr>
          <p:cNvSpPr>
            <a:spLocks noChangeArrowheads="1"/>
          </p:cNvSpPr>
          <p:nvPr/>
        </p:nvSpPr>
        <p:spPr bwMode="auto">
          <a:xfrm>
            <a:off x="5830889" y="3094039"/>
            <a:ext cx="179387" cy="1641475"/>
          </a:xfrm>
          <a:prstGeom prst="downArrow">
            <a:avLst>
              <a:gd name="adj1" fmla="val 50000"/>
              <a:gd name="adj2" fmla="val 49862"/>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endParaRPr lang="aa-ET" altLang="aa-ET"/>
          </a:p>
        </p:txBody>
      </p:sp>
      <p:sp>
        <p:nvSpPr>
          <p:cNvPr id="12" name="TextBox 11">
            <a:extLst>
              <a:ext uri="{FF2B5EF4-FFF2-40B4-BE49-F238E27FC236}">
                <a16:creationId xmlns:a16="http://schemas.microsoft.com/office/drawing/2014/main" xmlns="" id="{C97973A0-0B65-C249-A6EA-8DE68CDECBD6}"/>
              </a:ext>
            </a:extLst>
          </p:cNvPr>
          <p:cNvSpPr txBox="1">
            <a:spLocks noChangeArrowheads="1"/>
          </p:cNvSpPr>
          <p:nvPr/>
        </p:nvSpPr>
        <p:spPr bwMode="auto">
          <a:xfrm>
            <a:off x="5041901" y="2693989"/>
            <a:ext cx="2093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r>
              <a:rPr lang="aa-ET" altLang="aa-ET" sz="1800"/>
              <a:t>Cause declared</a:t>
            </a:r>
          </a:p>
        </p:txBody>
      </p:sp>
      <p:sp>
        <p:nvSpPr>
          <p:cNvPr id="23" name="Down Arrow 22">
            <a:extLst>
              <a:ext uri="{FF2B5EF4-FFF2-40B4-BE49-F238E27FC236}">
                <a16:creationId xmlns:a16="http://schemas.microsoft.com/office/drawing/2014/main" xmlns="" id="{923D5A32-5C08-ED4D-B17E-E01CDC9E6781}"/>
              </a:ext>
            </a:extLst>
          </p:cNvPr>
          <p:cNvSpPr>
            <a:spLocks noChangeArrowheads="1"/>
          </p:cNvSpPr>
          <p:nvPr/>
        </p:nvSpPr>
        <p:spPr bwMode="auto">
          <a:xfrm>
            <a:off x="6218238" y="4481514"/>
            <a:ext cx="176212" cy="414337"/>
          </a:xfrm>
          <a:prstGeom prst="downArrow">
            <a:avLst>
              <a:gd name="adj1" fmla="val 50000"/>
              <a:gd name="adj2" fmla="val 49890"/>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endParaRPr lang="aa-ET" altLang="aa-ET"/>
          </a:p>
        </p:txBody>
      </p:sp>
      <p:sp>
        <p:nvSpPr>
          <p:cNvPr id="24" name="TextBox 23">
            <a:extLst>
              <a:ext uri="{FF2B5EF4-FFF2-40B4-BE49-F238E27FC236}">
                <a16:creationId xmlns:a16="http://schemas.microsoft.com/office/drawing/2014/main" xmlns="" id="{E1D2316C-C6C0-8F4D-A3B1-BC8E46269004}"/>
              </a:ext>
            </a:extLst>
          </p:cNvPr>
          <p:cNvSpPr txBox="1">
            <a:spLocks noChangeArrowheads="1"/>
          </p:cNvSpPr>
          <p:nvPr/>
        </p:nvSpPr>
        <p:spPr bwMode="auto">
          <a:xfrm>
            <a:off x="5964239" y="3787776"/>
            <a:ext cx="2092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r>
              <a:rPr lang="aa-ET" altLang="aa-ET" sz="1800" i="0" dirty="0"/>
              <a:t>Confirmed </a:t>
            </a:r>
          </a:p>
          <a:p>
            <a:r>
              <a:rPr lang="aa-ET" altLang="aa-ET" sz="1800" i="0" dirty="0"/>
              <a:t>Cases</a:t>
            </a:r>
          </a:p>
        </p:txBody>
      </p:sp>
      <p:sp>
        <p:nvSpPr>
          <p:cNvPr id="9" name="TextBox 8">
            <a:extLst>
              <a:ext uri="{FF2B5EF4-FFF2-40B4-BE49-F238E27FC236}">
                <a16:creationId xmlns:a16="http://schemas.microsoft.com/office/drawing/2014/main" xmlns="" id="{20496357-4BF3-4448-B4ED-3CADE834AA55}"/>
              </a:ext>
            </a:extLst>
          </p:cNvPr>
          <p:cNvSpPr txBox="1">
            <a:spLocks noChangeArrowheads="1"/>
          </p:cNvSpPr>
          <p:nvPr/>
        </p:nvSpPr>
        <p:spPr bwMode="auto">
          <a:xfrm>
            <a:off x="7471835" y="3429000"/>
            <a:ext cx="2092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r>
              <a:rPr lang="aa-ET" altLang="aa-ET" sz="1800" i="0" dirty="0"/>
              <a:t>Distribution of PCR kits, China CDC</a:t>
            </a:r>
          </a:p>
        </p:txBody>
      </p:sp>
      <p:sp>
        <p:nvSpPr>
          <p:cNvPr id="10" name="Down Arrow 9">
            <a:extLst>
              <a:ext uri="{FF2B5EF4-FFF2-40B4-BE49-F238E27FC236}">
                <a16:creationId xmlns:a16="http://schemas.microsoft.com/office/drawing/2014/main" xmlns="" id="{27BA5EB8-B70F-DB45-BC88-67B88FF9D166}"/>
              </a:ext>
            </a:extLst>
          </p:cNvPr>
          <p:cNvSpPr>
            <a:spLocks noChangeArrowheads="1"/>
          </p:cNvSpPr>
          <p:nvPr/>
        </p:nvSpPr>
        <p:spPr bwMode="auto">
          <a:xfrm flipH="1">
            <a:off x="8341786" y="4176715"/>
            <a:ext cx="176212" cy="646113"/>
          </a:xfrm>
          <a:prstGeom prst="downArrow">
            <a:avLst>
              <a:gd name="adj1" fmla="val 50000"/>
              <a:gd name="adj2" fmla="val 49890"/>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endParaRPr lang="aa-ET" altLang="aa-ET"/>
          </a:p>
        </p:txBody>
      </p:sp>
    </p:spTree>
    <p:extLst>
      <p:ext uri="{BB962C8B-B14F-4D97-AF65-F5344CB8AC3E}">
        <p14:creationId xmlns:p14="http://schemas.microsoft.com/office/powerpoint/2010/main" val="869956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93FBB1D-A8C9-E44E-B3E7-7392DC81DBBF}"/>
              </a:ext>
            </a:extLst>
          </p:cNvPr>
          <p:cNvPicPr>
            <a:picLocks noChangeAspect="1"/>
          </p:cNvPicPr>
          <p:nvPr/>
        </p:nvPicPr>
        <p:blipFill rotWithShape="1">
          <a:blip r:embed="rId2"/>
          <a:srcRect l="1364" r="39030" b="3742"/>
          <a:stretch/>
        </p:blipFill>
        <p:spPr>
          <a:xfrm>
            <a:off x="1146628" y="1997903"/>
            <a:ext cx="5236541" cy="3677183"/>
          </a:xfrm>
          <a:prstGeom prst="rect">
            <a:avLst/>
          </a:prstGeom>
        </p:spPr>
      </p:pic>
      <p:sp>
        <p:nvSpPr>
          <p:cNvPr id="3" name="TextBox 2">
            <a:extLst>
              <a:ext uri="{FF2B5EF4-FFF2-40B4-BE49-F238E27FC236}">
                <a16:creationId xmlns:a16="http://schemas.microsoft.com/office/drawing/2014/main" xmlns="" id="{02FC78C5-5850-9F41-ADBD-0BC2FA4D8346}"/>
              </a:ext>
            </a:extLst>
          </p:cNvPr>
          <p:cNvSpPr txBox="1"/>
          <p:nvPr/>
        </p:nvSpPr>
        <p:spPr>
          <a:xfrm>
            <a:off x="1868558" y="6294783"/>
            <a:ext cx="2079544" cy="369332"/>
          </a:xfrm>
          <a:prstGeom prst="rect">
            <a:avLst/>
          </a:prstGeom>
          <a:noFill/>
        </p:spPr>
        <p:txBody>
          <a:bodyPr wrap="none" rtlCol="0">
            <a:spAutoFit/>
          </a:bodyPr>
          <a:lstStyle/>
          <a:p>
            <a:r>
              <a:rPr lang="aa-ET" i="1" dirty="0"/>
              <a:t>Munster et al., 2020</a:t>
            </a:r>
          </a:p>
        </p:txBody>
      </p:sp>
      <p:sp>
        <p:nvSpPr>
          <p:cNvPr id="6" name="Title 5">
            <a:extLst>
              <a:ext uri="{FF2B5EF4-FFF2-40B4-BE49-F238E27FC236}">
                <a16:creationId xmlns:a16="http://schemas.microsoft.com/office/drawing/2014/main" xmlns="" id="{8777D338-5913-384B-96D3-DFE2CA278695}"/>
              </a:ext>
            </a:extLst>
          </p:cNvPr>
          <p:cNvSpPr>
            <a:spLocks noGrp="1"/>
          </p:cNvSpPr>
          <p:nvPr>
            <p:ph type="title"/>
          </p:nvPr>
        </p:nvSpPr>
        <p:spPr>
          <a:xfrm>
            <a:off x="838200" y="563216"/>
            <a:ext cx="10515600" cy="1325563"/>
          </a:xfrm>
        </p:spPr>
        <p:txBody>
          <a:bodyPr/>
          <a:lstStyle/>
          <a:p>
            <a:r>
              <a:rPr lang="en-GB" dirty="0"/>
              <a:t>E</a:t>
            </a:r>
            <a:r>
              <a:rPr lang="aa-ET" dirty="0"/>
              <a:t>rnst en omvang van de uitbraak vaststellen: een lastige vraag</a:t>
            </a:r>
          </a:p>
        </p:txBody>
      </p:sp>
      <p:sp>
        <p:nvSpPr>
          <p:cNvPr id="8" name="TextBox 7">
            <a:extLst>
              <a:ext uri="{FF2B5EF4-FFF2-40B4-BE49-F238E27FC236}">
                <a16:creationId xmlns:a16="http://schemas.microsoft.com/office/drawing/2014/main" xmlns="" id="{03B4E6F8-3400-C742-90DF-4B3E2C8EAC3F}"/>
              </a:ext>
            </a:extLst>
          </p:cNvPr>
          <p:cNvSpPr txBox="1"/>
          <p:nvPr/>
        </p:nvSpPr>
        <p:spPr>
          <a:xfrm>
            <a:off x="6545943" y="1997903"/>
            <a:ext cx="4988899" cy="4154984"/>
          </a:xfrm>
          <a:prstGeom prst="rect">
            <a:avLst/>
          </a:prstGeom>
          <a:noFill/>
        </p:spPr>
        <p:txBody>
          <a:bodyPr wrap="square" rtlCol="0">
            <a:spAutoFit/>
          </a:bodyPr>
          <a:lstStyle/>
          <a:p>
            <a:pPr marL="342900" indent="-342900">
              <a:buAutoNum type="arabicPeriod"/>
            </a:pPr>
            <a:r>
              <a:rPr lang="en-GB" sz="2400" dirty="0"/>
              <a:t>D</a:t>
            </a:r>
            <a:r>
              <a:rPr lang="aa-ET" sz="2400" dirty="0"/>
              <a:t>iagnostiek ontbreekt</a:t>
            </a:r>
          </a:p>
          <a:p>
            <a:pPr marL="342900" indent="-342900">
              <a:buAutoNum type="arabicPeriod"/>
            </a:pPr>
            <a:r>
              <a:rPr lang="aa-ET" sz="2400" dirty="0"/>
              <a:t>Klachten zijn niet specifiek</a:t>
            </a:r>
          </a:p>
          <a:p>
            <a:pPr marL="342900" indent="-342900">
              <a:buAutoNum type="arabicPeriod"/>
            </a:pPr>
            <a:r>
              <a:rPr lang="aa-ET" sz="2400" dirty="0"/>
              <a:t>Personen met milde klachten zijn niet in beeld</a:t>
            </a:r>
          </a:p>
          <a:p>
            <a:pPr marL="342900" indent="-342900">
              <a:buAutoNum type="arabicPeriod"/>
            </a:pPr>
            <a:r>
              <a:rPr lang="en-GB" sz="2400" dirty="0"/>
              <a:t>S</a:t>
            </a:r>
            <a:r>
              <a:rPr lang="aa-ET" sz="2400" dirty="0"/>
              <a:t>erologische studies nodig</a:t>
            </a:r>
          </a:p>
          <a:p>
            <a:pPr marL="342900" indent="-342900">
              <a:buAutoNum type="arabicPeriod"/>
            </a:pPr>
            <a:r>
              <a:rPr lang="aa-ET" sz="2400" dirty="0"/>
              <a:t>Onderzoek kost tijd</a:t>
            </a:r>
          </a:p>
          <a:p>
            <a:pPr marL="342900" indent="-342900">
              <a:buAutoNum type="arabicPeriod"/>
            </a:pPr>
            <a:r>
              <a:rPr lang="aa-ET" sz="2400" dirty="0"/>
              <a:t>Combinatie van uitbraak onderzoek en bestrijding kan conflicteren</a:t>
            </a:r>
          </a:p>
          <a:p>
            <a:endParaRPr lang="aa-ET" sz="2400" dirty="0"/>
          </a:p>
          <a:p>
            <a:endParaRPr lang="aa-ET" sz="2400" dirty="0"/>
          </a:p>
          <a:p>
            <a:pPr marL="342900" indent="-342900">
              <a:buAutoNum type="arabicPeriod"/>
            </a:pPr>
            <a:endParaRPr lang="aa-ET" sz="2400" dirty="0"/>
          </a:p>
        </p:txBody>
      </p:sp>
    </p:spTree>
    <p:extLst>
      <p:ext uri="{BB962C8B-B14F-4D97-AF65-F5344CB8AC3E}">
        <p14:creationId xmlns:p14="http://schemas.microsoft.com/office/powerpoint/2010/main" val="1949392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4555" y="779581"/>
            <a:ext cx="9561420" cy="703262"/>
          </a:xfrm>
        </p:spPr>
        <p:txBody>
          <a:bodyPr>
            <a:noAutofit/>
          </a:bodyPr>
          <a:lstStyle/>
          <a:p>
            <a:r>
              <a:rPr lang="en-US" dirty="0"/>
              <a:t>Pandemics are very different:</a:t>
            </a:r>
            <a:br>
              <a:rPr lang="en-US" dirty="0"/>
            </a:br>
            <a:r>
              <a:rPr lang="en-US" dirty="0"/>
              <a:t>introducing the pandemic severity index</a:t>
            </a:r>
          </a:p>
        </p:txBody>
      </p:sp>
      <p:pic>
        <p:nvPicPr>
          <p:cNvPr id="5" name="Picture 4"/>
          <p:cNvPicPr>
            <a:picLocks noChangeAspect="1"/>
          </p:cNvPicPr>
          <p:nvPr/>
        </p:nvPicPr>
        <p:blipFill>
          <a:blip r:embed="rId2"/>
          <a:stretch>
            <a:fillRect/>
          </a:stretch>
        </p:blipFill>
        <p:spPr>
          <a:xfrm>
            <a:off x="2178016" y="1975759"/>
            <a:ext cx="4600840" cy="4381752"/>
          </a:xfrm>
          <a:prstGeom prst="rect">
            <a:avLst/>
          </a:prstGeom>
        </p:spPr>
      </p:pic>
      <p:sp>
        <p:nvSpPr>
          <p:cNvPr id="6" name="TextBox 5"/>
          <p:cNvSpPr txBox="1"/>
          <p:nvPr/>
        </p:nvSpPr>
        <p:spPr>
          <a:xfrm>
            <a:off x="6575265" y="2699531"/>
            <a:ext cx="4225837" cy="1938992"/>
          </a:xfrm>
          <a:prstGeom prst="rect">
            <a:avLst/>
          </a:prstGeom>
          <a:noFill/>
        </p:spPr>
        <p:txBody>
          <a:bodyPr wrap="none" rtlCol="0">
            <a:spAutoFit/>
          </a:bodyPr>
          <a:lstStyle/>
          <a:p>
            <a:r>
              <a:rPr lang="en-US" sz="2400" dirty="0"/>
              <a:t>5. Spanish flu, H5N1? H7N9?</a:t>
            </a:r>
          </a:p>
          <a:p>
            <a:r>
              <a:rPr lang="en-US" sz="2400" dirty="0">
                <a:solidFill>
                  <a:srgbClr val="7030A0"/>
                </a:solidFill>
              </a:rPr>
              <a:t>4. </a:t>
            </a:r>
          </a:p>
          <a:p>
            <a:r>
              <a:rPr lang="en-US" sz="2400" dirty="0">
                <a:solidFill>
                  <a:srgbClr val="FF0000"/>
                </a:solidFill>
              </a:rPr>
              <a:t>3. </a:t>
            </a:r>
          </a:p>
          <a:p>
            <a:r>
              <a:rPr lang="en-US" sz="2400" dirty="0">
                <a:solidFill>
                  <a:srgbClr val="FF9945"/>
                </a:solidFill>
              </a:rPr>
              <a:t>2. Asian flu, </a:t>
            </a:r>
            <a:r>
              <a:rPr lang="en-US" sz="2400" dirty="0" err="1">
                <a:solidFill>
                  <a:srgbClr val="FF9945"/>
                </a:solidFill>
              </a:rPr>
              <a:t>Hongkong</a:t>
            </a:r>
            <a:r>
              <a:rPr lang="en-US" sz="2400" dirty="0">
                <a:solidFill>
                  <a:srgbClr val="FF9945"/>
                </a:solidFill>
              </a:rPr>
              <a:t> flu</a:t>
            </a:r>
          </a:p>
          <a:p>
            <a:r>
              <a:rPr lang="en-US" sz="2400" dirty="0">
                <a:solidFill>
                  <a:srgbClr val="FFFF00"/>
                </a:solidFill>
              </a:rPr>
              <a:t>1. Seasonal flu, Mexican flu</a:t>
            </a:r>
          </a:p>
        </p:txBody>
      </p:sp>
    </p:spTree>
    <p:extLst>
      <p:ext uri="{BB962C8B-B14F-4D97-AF65-F5344CB8AC3E}">
        <p14:creationId xmlns:p14="http://schemas.microsoft.com/office/powerpoint/2010/main" val="2244267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xmlns="" id="{92B76DEE-F836-6F4A-895D-D4F34E0A6BA0}"/>
              </a:ext>
            </a:extLst>
          </p:cNvPr>
          <p:cNvSpPr>
            <a:spLocks noGrp="1" noChangeArrowheads="1"/>
          </p:cNvSpPr>
          <p:nvPr>
            <p:ph type="title"/>
          </p:nvPr>
        </p:nvSpPr>
        <p:spPr>
          <a:xfrm>
            <a:off x="759178" y="102682"/>
            <a:ext cx="11308644" cy="1325563"/>
          </a:xfrm>
        </p:spPr>
        <p:txBody>
          <a:bodyPr>
            <a:normAutofit/>
          </a:bodyPr>
          <a:lstStyle/>
          <a:p>
            <a:r>
              <a:rPr lang="en-US" altLang="aa-ET" sz="3600" dirty="0" err="1">
                <a:ea typeface="ＭＳ Ｐゴシック" panose="020B0600070205080204" pitchFamily="34" charset="-128"/>
              </a:rPr>
              <a:t>Spaanse</a:t>
            </a:r>
            <a:r>
              <a:rPr lang="en-US" altLang="aa-ET" sz="3600" dirty="0">
                <a:ea typeface="ＭＳ Ｐゴシック" panose="020B0600070205080204" pitchFamily="34" charset="-128"/>
              </a:rPr>
              <a:t> </a:t>
            </a:r>
            <a:r>
              <a:rPr lang="en-US" altLang="aa-ET" sz="3600" dirty="0" err="1">
                <a:ea typeface="ＭＳ Ｐゴシック" panose="020B0600070205080204" pitchFamily="34" charset="-128"/>
              </a:rPr>
              <a:t>griep</a:t>
            </a:r>
            <a:r>
              <a:rPr lang="en-US" altLang="aa-ET" sz="3600" dirty="0">
                <a:ea typeface="ＭＳ Ｐゴシック" panose="020B0600070205080204" pitchFamily="34" charset="-128"/>
              </a:rPr>
              <a:t>, 1918, 1-2% CFR, maar </a:t>
            </a:r>
            <a:r>
              <a:rPr lang="en-US" altLang="aa-ET" sz="3600" dirty="0" err="1">
                <a:ea typeface="ＭＳ Ｐゴシック" panose="020B0600070205080204" pitchFamily="34" charset="-128"/>
              </a:rPr>
              <a:t>andere</a:t>
            </a:r>
            <a:r>
              <a:rPr lang="en-US" altLang="aa-ET" sz="3600" dirty="0">
                <a:ea typeface="ＭＳ Ｐゴシック" panose="020B0600070205080204" pitchFamily="34" charset="-128"/>
              </a:rPr>
              <a:t> </a:t>
            </a:r>
            <a:r>
              <a:rPr lang="en-US" altLang="aa-ET" sz="3600" dirty="0" err="1">
                <a:ea typeface="ＭＳ Ｐゴシック" panose="020B0600070205080204" pitchFamily="34" charset="-128"/>
              </a:rPr>
              <a:t>leeftijdsverdeling</a:t>
            </a:r>
            <a:endParaRPr lang="en-US" altLang="aa-ET" sz="3600" dirty="0">
              <a:ea typeface="ＭＳ Ｐゴシック" panose="020B0600070205080204" pitchFamily="34" charset="-128"/>
            </a:endParaRPr>
          </a:p>
        </p:txBody>
      </p:sp>
      <p:pic>
        <p:nvPicPr>
          <p:cNvPr id="83970" name="Picture 2">
            <a:extLst>
              <a:ext uri="{FF2B5EF4-FFF2-40B4-BE49-F238E27FC236}">
                <a16:creationId xmlns:a16="http://schemas.microsoft.com/office/drawing/2014/main" xmlns="" id="{9C69BF49-E511-2D41-A6DA-4FCBA1BC8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1499" y="1189192"/>
            <a:ext cx="4600501" cy="300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1BBD246E-DCF3-8949-A079-6AE813E57F9B}"/>
              </a:ext>
            </a:extLst>
          </p:cNvPr>
          <p:cNvPicPr>
            <a:picLocks noChangeAspect="1"/>
          </p:cNvPicPr>
          <p:nvPr/>
        </p:nvPicPr>
        <p:blipFill>
          <a:blip r:embed="rId3"/>
          <a:stretch>
            <a:fillRect/>
          </a:stretch>
        </p:blipFill>
        <p:spPr>
          <a:xfrm>
            <a:off x="542591" y="1936525"/>
            <a:ext cx="6131713" cy="3341233"/>
          </a:xfrm>
          <a:prstGeom prst="rect">
            <a:avLst/>
          </a:prstGeom>
        </p:spPr>
      </p:pic>
      <p:sp>
        <p:nvSpPr>
          <p:cNvPr id="3" name="TextBox 2">
            <a:extLst>
              <a:ext uri="{FF2B5EF4-FFF2-40B4-BE49-F238E27FC236}">
                <a16:creationId xmlns:a16="http://schemas.microsoft.com/office/drawing/2014/main" xmlns="" id="{DA636152-E786-B249-8D02-3600EB6BF0C1}"/>
              </a:ext>
            </a:extLst>
          </p:cNvPr>
          <p:cNvSpPr txBox="1"/>
          <p:nvPr/>
        </p:nvSpPr>
        <p:spPr>
          <a:xfrm>
            <a:off x="542591" y="5846544"/>
            <a:ext cx="6851684" cy="646331"/>
          </a:xfrm>
          <a:prstGeom prst="rect">
            <a:avLst/>
          </a:prstGeom>
          <a:noFill/>
        </p:spPr>
        <p:txBody>
          <a:bodyPr wrap="none" rtlCol="0">
            <a:spAutoFit/>
          </a:bodyPr>
          <a:lstStyle/>
          <a:p>
            <a:r>
              <a:rPr lang="aa-ET" i="1" dirty="0"/>
              <a:t>Viboud et al </a:t>
            </a:r>
            <a:r>
              <a:rPr lang="en-GB" i="1" dirty="0">
                <a:hlinkClick r:id="rId4"/>
              </a:rPr>
              <a:t>https://www.ncbi.nlm.nih.gov/pmc/articles/PMC3563305/</a:t>
            </a:r>
            <a:endParaRPr lang="en-GB" i="1" dirty="0"/>
          </a:p>
          <a:p>
            <a:r>
              <a:rPr lang="en-GB" i="1" dirty="0" err="1"/>
              <a:t>Wever</a:t>
            </a:r>
            <a:r>
              <a:rPr lang="en-GB" i="1" dirty="0"/>
              <a:t> </a:t>
            </a:r>
            <a:r>
              <a:rPr lang="en-GB" i="1" dirty="0" err="1"/>
              <a:t>en</a:t>
            </a:r>
            <a:r>
              <a:rPr lang="en-GB" i="1" dirty="0"/>
              <a:t> van Berger, 2014</a:t>
            </a:r>
            <a:endParaRPr lang="aa-ET" i="1" dirty="0"/>
          </a:p>
        </p:txBody>
      </p:sp>
      <p:pic>
        <p:nvPicPr>
          <p:cNvPr id="5" name="Picture 4">
            <a:extLst>
              <a:ext uri="{FF2B5EF4-FFF2-40B4-BE49-F238E27FC236}">
                <a16:creationId xmlns:a16="http://schemas.microsoft.com/office/drawing/2014/main" xmlns="" id="{8A1A918F-2F02-6B44-9A27-C9B9C7B1CA3E}"/>
              </a:ext>
            </a:extLst>
          </p:cNvPr>
          <p:cNvPicPr>
            <a:picLocks noChangeAspect="1"/>
          </p:cNvPicPr>
          <p:nvPr/>
        </p:nvPicPr>
        <p:blipFill>
          <a:blip r:embed="rId5"/>
          <a:stretch>
            <a:fillRect/>
          </a:stretch>
        </p:blipFill>
        <p:spPr>
          <a:xfrm>
            <a:off x="7562131" y="3762848"/>
            <a:ext cx="4629869" cy="3007639"/>
          </a:xfrm>
          <a:prstGeom prst="rect">
            <a:avLst/>
          </a:prstGeom>
        </p:spPr>
      </p:pic>
    </p:spTree>
    <p:extLst>
      <p:ext uri="{BB962C8B-B14F-4D97-AF65-F5344CB8AC3E}">
        <p14:creationId xmlns:p14="http://schemas.microsoft.com/office/powerpoint/2010/main" val="1035736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E039A-BE67-3548-A61A-E931F6E8FA00}"/>
              </a:ext>
            </a:extLst>
          </p:cNvPr>
          <p:cNvSpPr>
            <a:spLocks noGrp="1"/>
          </p:cNvSpPr>
          <p:nvPr>
            <p:ph type="title"/>
          </p:nvPr>
        </p:nvSpPr>
        <p:spPr>
          <a:xfrm>
            <a:off x="838200" y="33650"/>
            <a:ext cx="10515600" cy="1325563"/>
          </a:xfrm>
        </p:spPr>
        <p:txBody>
          <a:bodyPr/>
          <a:lstStyle/>
          <a:p>
            <a:r>
              <a:rPr lang="aa-ET" dirty="0"/>
              <a:t>Key successes</a:t>
            </a:r>
          </a:p>
        </p:txBody>
      </p:sp>
      <p:sp>
        <p:nvSpPr>
          <p:cNvPr id="3" name="Content Placeholder 2">
            <a:extLst>
              <a:ext uri="{FF2B5EF4-FFF2-40B4-BE49-F238E27FC236}">
                <a16:creationId xmlns:a16="http://schemas.microsoft.com/office/drawing/2014/main" xmlns="" id="{D75AEC20-A825-5344-BD81-802772332D16}"/>
              </a:ext>
            </a:extLst>
          </p:cNvPr>
          <p:cNvSpPr>
            <a:spLocks noGrp="1"/>
          </p:cNvSpPr>
          <p:nvPr>
            <p:ph idx="1"/>
          </p:nvPr>
        </p:nvSpPr>
        <p:spPr>
          <a:xfrm>
            <a:off x="804406" y="1126712"/>
            <a:ext cx="10515600" cy="4351338"/>
          </a:xfrm>
        </p:spPr>
        <p:txBody>
          <a:bodyPr>
            <a:normAutofit fontScale="92500" lnSpcReduction="20000"/>
          </a:bodyPr>
          <a:lstStyle/>
          <a:p>
            <a:r>
              <a:rPr lang="aa-ET" dirty="0"/>
              <a:t>The fast discovery of the etiology using </a:t>
            </a:r>
          </a:p>
          <a:p>
            <a:pPr marL="0" indent="0">
              <a:buNone/>
            </a:pPr>
            <a:r>
              <a:rPr lang="aa-ET" dirty="0"/>
              <a:t>    advanced technologies</a:t>
            </a:r>
          </a:p>
          <a:p>
            <a:r>
              <a:rPr lang="aa-ET" dirty="0"/>
              <a:t>The immediate sharing of essential data globally</a:t>
            </a:r>
          </a:p>
          <a:p>
            <a:r>
              <a:rPr lang="aa-ET" dirty="0"/>
              <a:t>Fast track development of diagnostics, vaccines</a:t>
            </a:r>
          </a:p>
          <a:p>
            <a:r>
              <a:rPr lang="aa-ET" dirty="0"/>
              <a:t>Fast track clinical trials</a:t>
            </a:r>
          </a:p>
          <a:p>
            <a:r>
              <a:rPr lang="aa-ET" dirty="0"/>
              <a:t>Global foresight &gt; blueprint and CEPI</a:t>
            </a:r>
          </a:p>
          <a:p>
            <a:r>
              <a:rPr lang="aa-ET" dirty="0"/>
              <a:t>EU consortia in EID research</a:t>
            </a:r>
          </a:p>
          <a:p>
            <a:pPr lvl="1"/>
            <a:r>
              <a:rPr lang="aa-ET" dirty="0"/>
              <a:t>PREPARE / RECOVER</a:t>
            </a:r>
          </a:p>
          <a:p>
            <a:pPr lvl="1"/>
            <a:r>
              <a:rPr lang="aa-ET" dirty="0"/>
              <a:t>COMPARE / VEO</a:t>
            </a:r>
          </a:p>
          <a:p>
            <a:pPr lvl="1"/>
            <a:r>
              <a:rPr lang="aa-ET" dirty="0"/>
              <a:t>EVD lab net</a:t>
            </a:r>
          </a:p>
          <a:p>
            <a:pPr lvl="1"/>
            <a:r>
              <a:rPr lang="aa-ET" dirty="0"/>
              <a:t>ZAPI</a:t>
            </a:r>
          </a:p>
          <a:p>
            <a:pPr lvl="1"/>
            <a:r>
              <a:rPr lang="en-GB" dirty="0"/>
              <a:t>…..</a:t>
            </a:r>
            <a:endParaRPr lang="aa-ET" dirty="0"/>
          </a:p>
          <a:p>
            <a:pPr lvl="1"/>
            <a:endParaRPr lang="aa-ET" dirty="0"/>
          </a:p>
          <a:p>
            <a:pPr marL="0" indent="0">
              <a:buNone/>
            </a:pPr>
            <a:endParaRPr lang="aa-ET" dirty="0"/>
          </a:p>
          <a:p>
            <a:endParaRPr lang="aa-ET" dirty="0"/>
          </a:p>
        </p:txBody>
      </p:sp>
      <p:pic>
        <p:nvPicPr>
          <p:cNvPr id="5" name="Picture 4">
            <a:extLst>
              <a:ext uri="{FF2B5EF4-FFF2-40B4-BE49-F238E27FC236}">
                <a16:creationId xmlns:a16="http://schemas.microsoft.com/office/drawing/2014/main" xmlns="" id="{BEC2F9D7-2832-B84B-B0F7-72ED80E2236F}"/>
              </a:ext>
            </a:extLst>
          </p:cNvPr>
          <p:cNvPicPr>
            <a:picLocks noChangeAspect="1"/>
          </p:cNvPicPr>
          <p:nvPr/>
        </p:nvPicPr>
        <p:blipFill>
          <a:blip r:embed="rId2"/>
          <a:stretch>
            <a:fillRect/>
          </a:stretch>
        </p:blipFill>
        <p:spPr>
          <a:xfrm>
            <a:off x="791706" y="5484793"/>
            <a:ext cx="10528300" cy="1371600"/>
          </a:xfrm>
          <a:prstGeom prst="rect">
            <a:avLst/>
          </a:prstGeom>
        </p:spPr>
      </p:pic>
      <p:pic>
        <p:nvPicPr>
          <p:cNvPr id="6" name="Picture 5">
            <a:extLst>
              <a:ext uri="{FF2B5EF4-FFF2-40B4-BE49-F238E27FC236}">
                <a16:creationId xmlns:a16="http://schemas.microsoft.com/office/drawing/2014/main" xmlns="" id="{60E5A09A-3C66-964C-8FF0-9ED67B586A26}"/>
              </a:ext>
            </a:extLst>
          </p:cNvPr>
          <p:cNvPicPr>
            <a:picLocks noChangeAspect="1"/>
          </p:cNvPicPr>
          <p:nvPr/>
        </p:nvPicPr>
        <p:blipFill>
          <a:blip r:embed="rId3"/>
          <a:stretch>
            <a:fillRect/>
          </a:stretch>
        </p:blipFill>
        <p:spPr>
          <a:xfrm>
            <a:off x="6265332" y="4195081"/>
            <a:ext cx="5257549" cy="1459921"/>
          </a:xfrm>
          <a:prstGeom prst="rect">
            <a:avLst/>
          </a:prstGeom>
        </p:spPr>
      </p:pic>
      <p:pic>
        <p:nvPicPr>
          <p:cNvPr id="7" name="Picture 6">
            <a:extLst>
              <a:ext uri="{FF2B5EF4-FFF2-40B4-BE49-F238E27FC236}">
                <a16:creationId xmlns:a16="http://schemas.microsoft.com/office/drawing/2014/main" xmlns="" id="{DCB79969-F2D7-EB49-97A7-492F99877962}"/>
              </a:ext>
            </a:extLst>
          </p:cNvPr>
          <p:cNvPicPr>
            <a:picLocks noChangeAspect="1"/>
          </p:cNvPicPr>
          <p:nvPr/>
        </p:nvPicPr>
        <p:blipFill>
          <a:blip r:embed="rId4"/>
          <a:stretch>
            <a:fillRect/>
          </a:stretch>
        </p:blipFill>
        <p:spPr>
          <a:xfrm>
            <a:off x="9173353" y="748435"/>
            <a:ext cx="2349529" cy="3187691"/>
          </a:xfrm>
          <a:prstGeom prst="rect">
            <a:avLst/>
          </a:prstGeom>
        </p:spPr>
      </p:pic>
    </p:spTree>
    <p:extLst>
      <p:ext uri="{BB962C8B-B14F-4D97-AF65-F5344CB8AC3E}">
        <p14:creationId xmlns:p14="http://schemas.microsoft.com/office/powerpoint/2010/main" val="35878538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1794000" y="1127249"/>
            <a:ext cx="8640000" cy="2700000"/>
          </a:xfrm>
        </p:spPr>
        <p:txBody>
          <a:bodyPr/>
          <a:lstStyle>
            <a:lvl1pPr marL="0" indent="0">
              <a:buNone/>
              <a:defRPr/>
            </a:lvl1pPr>
          </a:lstStyle>
          <a:p>
            <a:r>
              <a:rPr lang="en-GB" dirty="0"/>
              <a:t>Figure</a:t>
            </a:r>
          </a:p>
        </p:txBody>
      </p:sp>
      <p:sp>
        <p:nvSpPr>
          <p:cNvPr id="14" name="Text Placeholder 13"/>
          <p:cNvSpPr>
            <a:spLocks noGrp="1"/>
          </p:cNvSpPr>
          <p:nvPr>
            <p:ph type="body" sz="quarter" idx="12" hasCustomPrompt="1"/>
          </p:nvPr>
        </p:nvSpPr>
        <p:spPr>
          <a:xfrm>
            <a:off x="400902" y="6390000"/>
            <a:ext cx="8639175" cy="270000"/>
          </a:xfrm>
          <a:solidFill>
            <a:schemeClr val="bg1"/>
          </a:solidFill>
        </p:spPr>
        <p:txBody>
          <a:bodyPr>
            <a:noAutofit/>
          </a:bodyPr>
          <a:lstStyle>
            <a:lvl1pPr marL="0" indent="0">
              <a:buNone/>
              <a:defRPr sz="800">
                <a:latin typeface="Arial" panose="020B0604020202020204" pitchFamily="34" charset="0"/>
                <a:cs typeface="Arial" panose="020B0604020202020204" pitchFamily="34" charset="0"/>
              </a:defRPr>
            </a:lvl1pPr>
          </a:lstStyle>
          <a:p>
            <a:r>
              <a:rPr lang="en-US" sz="1800" i="1" dirty="0"/>
              <a:t>Corman et al. 2020</a:t>
            </a:r>
          </a:p>
        </p:txBody>
      </p:sp>
      <p:pic>
        <p:nvPicPr>
          <p:cNvPr id="19" name="Picture 18"/>
          <p:cNvPicPr>
            <a:picLocks noChangeAspect="1"/>
          </p:cNvPicPr>
          <p:nvPr/>
        </p:nvPicPr>
        <p:blipFill>
          <a:blip r:embed="rId2"/>
          <a:stretch>
            <a:fillRect/>
          </a:stretch>
        </p:blipFill>
        <p:spPr>
          <a:xfrm>
            <a:off x="360363" y="63363"/>
            <a:ext cx="10915413" cy="2033853"/>
          </a:xfrm>
          <a:prstGeom prst="rect">
            <a:avLst/>
          </a:prstGeom>
        </p:spPr>
      </p:pic>
      <p:sp>
        <p:nvSpPr>
          <p:cNvPr id="4" name="TextBox 3">
            <a:extLst>
              <a:ext uri="{FF2B5EF4-FFF2-40B4-BE49-F238E27FC236}">
                <a16:creationId xmlns:a16="http://schemas.microsoft.com/office/drawing/2014/main" xmlns="" id="{9D0475E6-3962-134F-B135-B6C5AEF09099}"/>
              </a:ext>
            </a:extLst>
          </p:cNvPr>
          <p:cNvSpPr txBox="1"/>
          <p:nvPr/>
        </p:nvSpPr>
        <p:spPr>
          <a:xfrm>
            <a:off x="594456" y="2164915"/>
            <a:ext cx="8445621" cy="1938992"/>
          </a:xfrm>
          <a:prstGeom prst="rect">
            <a:avLst/>
          </a:prstGeom>
          <a:noFill/>
        </p:spPr>
        <p:txBody>
          <a:bodyPr wrap="square" rtlCol="0">
            <a:spAutoFit/>
          </a:bodyPr>
          <a:lstStyle/>
          <a:p>
            <a:pPr marL="342900" indent="-342900">
              <a:buFont typeface="Arial" panose="020B0604020202020204" pitchFamily="34" charset="0"/>
              <a:buChar char="•"/>
            </a:pPr>
            <a:r>
              <a:rPr lang="aa-ET" sz="2400" i="0" dirty="0"/>
              <a:t>Sequence provided virological.org: </a:t>
            </a:r>
            <a:r>
              <a:rPr lang="aa-ET" sz="2400" i="0" dirty="0">
                <a:solidFill>
                  <a:srgbClr val="00B0F0"/>
                </a:solidFill>
              </a:rPr>
              <a:t>Jan 12th</a:t>
            </a:r>
          </a:p>
          <a:p>
            <a:pPr marL="342900" indent="-342900">
              <a:buFont typeface="Arial" panose="020B0604020202020204" pitchFamily="34" charset="0"/>
              <a:buChar char="•"/>
            </a:pPr>
            <a:r>
              <a:rPr lang="aa-ET" sz="2400" i="0" dirty="0"/>
              <a:t>Primers shipped Rotterdam, London, HongKong </a:t>
            </a:r>
            <a:r>
              <a:rPr lang="aa-ET" sz="2400" i="0" dirty="0">
                <a:solidFill>
                  <a:srgbClr val="00B0F0"/>
                </a:solidFill>
              </a:rPr>
              <a:t>Jan 13th</a:t>
            </a:r>
          </a:p>
          <a:p>
            <a:pPr marL="342900" indent="-342900">
              <a:buFont typeface="Arial" panose="020B0604020202020204" pitchFamily="34" charset="0"/>
              <a:buChar char="•"/>
            </a:pPr>
            <a:r>
              <a:rPr lang="aa-ET" sz="2400" i="0" dirty="0"/>
              <a:t>Validation from biobanked resp samples  and from SARS RNA</a:t>
            </a:r>
          </a:p>
          <a:p>
            <a:pPr marL="342900" indent="-342900">
              <a:buFont typeface="Arial" panose="020B0604020202020204" pitchFamily="34" charset="0"/>
              <a:buChar char="•"/>
            </a:pPr>
            <a:r>
              <a:rPr lang="aa-ET" sz="2400" i="0" dirty="0"/>
              <a:t>Protocol shared on WHO site </a:t>
            </a:r>
            <a:r>
              <a:rPr lang="aa-ET" sz="2400" i="0" dirty="0">
                <a:solidFill>
                  <a:srgbClr val="00B0F0"/>
                </a:solidFill>
              </a:rPr>
              <a:t>Jan 17th</a:t>
            </a:r>
            <a:r>
              <a:rPr lang="aa-ET" sz="2400" i="0" dirty="0"/>
              <a:t>, published 20th</a:t>
            </a:r>
          </a:p>
          <a:p>
            <a:pPr marL="342900" indent="-342900">
              <a:buFont typeface="Arial" panose="020B0604020202020204" pitchFamily="34" charset="0"/>
              <a:buChar char="•"/>
            </a:pPr>
            <a:endParaRPr lang="aa-ET" sz="2400" i="0" dirty="0"/>
          </a:p>
        </p:txBody>
      </p:sp>
      <p:sp>
        <p:nvSpPr>
          <p:cNvPr id="5" name="Text Placeholder 4">
            <a:extLst>
              <a:ext uri="{FF2B5EF4-FFF2-40B4-BE49-F238E27FC236}">
                <a16:creationId xmlns:a16="http://schemas.microsoft.com/office/drawing/2014/main" xmlns="" id="{A19F6F5A-FAC5-AA4D-9F5E-10C9FD75CD99}"/>
              </a:ext>
            </a:extLst>
          </p:cNvPr>
          <p:cNvSpPr>
            <a:spLocks noGrp="1"/>
          </p:cNvSpPr>
          <p:nvPr>
            <p:ph type="body" sz="quarter" idx="13"/>
          </p:nvPr>
        </p:nvSpPr>
        <p:spPr/>
        <p:txBody>
          <a:bodyPr/>
          <a:lstStyle/>
          <a:p>
            <a:endParaRPr lang="aa-ET" dirty="0"/>
          </a:p>
        </p:txBody>
      </p:sp>
      <p:pic>
        <p:nvPicPr>
          <p:cNvPr id="2" name="Picture 1">
            <a:extLst>
              <a:ext uri="{FF2B5EF4-FFF2-40B4-BE49-F238E27FC236}">
                <a16:creationId xmlns:a16="http://schemas.microsoft.com/office/drawing/2014/main" xmlns="" id="{85F44183-BF7F-EC4A-993C-74DFF46AE2C0}"/>
              </a:ext>
            </a:extLst>
          </p:cNvPr>
          <p:cNvPicPr>
            <a:picLocks noChangeAspect="1"/>
          </p:cNvPicPr>
          <p:nvPr/>
        </p:nvPicPr>
        <p:blipFill>
          <a:blip r:embed="rId3"/>
          <a:stretch>
            <a:fillRect/>
          </a:stretch>
        </p:blipFill>
        <p:spPr>
          <a:xfrm>
            <a:off x="5150412" y="4162592"/>
            <a:ext cx="2862768" cy="1836543"/>
          </a:xfrm>
          <a:prstGeom prst="rect">
            <a:avLst/>
          </a:prstGeom>
        </p:spPr>
      </p:pic>
      <p:pic>
        <p:nvPicPr>
          <p:cNvPr id="6" name="Picture 5">
            <a:extLst>
              <a:ext uri="{FF2B5EF4-FFF2-40B4-BE49-F238E27FC236}">
                <a16:creationId xmlns:a16="http://schemas.microsoft.com/office/drawing/2014/main" xmlns="" id="{1F691D97-348E-4143-87CF-098FEE3F790E}"/>
              </a:ext>
            </a:extLst>
          </p:cNvPr>
          <p:cNvPicPr>
            <a:picLocks noChangeAspect="1"/>
          </p:cNvPicPr>
          <p:nvPr/>
        </p:nvPicPr>
        <p:blipFill>
          <a:blip r:embed="rId4"/>
          <a:stretch>
            <a:fillRect/>
          </a:stretch>
        </p:blipFill>
        <p:spPr>
          <a:xfrm>
            <a:off x="597942" y="4437216"/>
            <a:ext cx="4368800" cy="1676400"/>
          </a:xfrm>
          <a:prstGeom prst="rect">
            <a:avLst/>
          </a:prstGeom>
        </p:spPr>
      </p:pic>
      <p:sp>
        <p:nvSpPr>
          <p:cNvPr id="7" name="Rectangle 6">
            <a:extLst>
              <a:ext uri="{FF2B5EF4-FFF2-40B4-BE49-F238E27FC236}">
                <a16:creationId xmlns:a16="http://schemas.microsoft.com/office/drawing/2014/main" xmlns="" id="{EE511B84-D4BE-1E41-A1DD-FFC032F589C4}"/>
              </a:ext>
            </a:extLst>
          </p:cNvPr>
          <p:cNvSpPr/>
          <p:nvPr/>
        </p:nvSpPr>
        <p:spPr>
          <a:xfrm>
            <a:off x="5150412" y="6066834"/>
            <a:ext cx="6096000" cy="646331"/>
          </a:xfrm>
          <a:prstGeom prst="rect">
            <a:avLst/>
          </a:prstGeom>
        </p:spPr>
        <p:txBody>
          <a:bodyPr>
            <a:spAutoFit/>
          </a:bodyPr>
          <a:lstStyle/>
          <a:p>
            <a:r>
              <a:rPr lang="aa-ET" dirty="0"/>
              <a:t>https://www.who.int/emergencies/diseases/novel-coronavirus-2019/technical-guidance/laboratory-guidance</a:t>
            </a:r>
          </a:p>
        </p:txBody>
      </p:sp>
      <p:pic>
        <p:nvPicPr>
          <p:cNvPr id="11" name="Picture 5">
            <a:extLst>
              <a:ext uri="{FF2B5EF4-FFF2-40B4-BE49-F238E27FC236}">
                <a16:creationId xmlns:a16="http://schemas.microsoft.com/office/drawing/2014/main" xmlns="" id="{B8B5696C-7E0D-694C-B0CE-64928B0DC7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63863" y="4544041"/>
            <a:ext cx="2169104" cy="139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142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76CAB49-34FD-E548-B89C-3E2E712BF77F}"/>
              </a:ext>
            </a:extLst>
          </p:cNvPr>
          <p:cNvPicPr>
            <a:picLocks noChangeAspect="1"/>
          </p:cNvPicPr>
          <p:nvPr/>
        </p:nvPicPr>
        <p:blipFill>
          <a:blip r:embed="rId2"/>
          <a:stretch>
            <a:fillRect/>
          </a:stretch>
        </p:blipFill>
        <p:spPr>
          <a:xfrm>
            <a:off x="348528" y="0"/>
            <a:ext cx="5747472" cy="6858000"/>
          </a:xfrm>
          <a:prstGeom prst="rect">
            <a:avLst/>
          </a:prstGeom>
        </p:spPr>
      </p:pic>
      <p:pic>
        <p:nvPicPr>
          <p:cNvPr id="5" name="Picture 4">
            <a:extLst>
              <a:ext uri="{FF2B5EF4-FFF2-40B4-BE49-F238E27FC236}">
                <a16:creationId xmlns:a16="http://schemas.microsoft.com/office/drawing/2014/main" xmlns="" id="{6DA58CFC-1527-DE4E-BBEF-B611AE6C3868}"/>
              </a:ext>
            </a:extLst>
          </p:cNvPr>
          <p:cNvPicPr>
            <a:picLocks noChangeAspect="1"/>
          </p:cNvPicPr>
          <p:nvPr/>
        </p:nvPicPr>
        <p:blipFill>
          <a:blip r:embed="rId3"/>
          <a:stretch>
            <a:fillRect/>
          </a:stretch>
        </p:blipFill>
        <p:spPr>
          <a:xfrm>
            <a:off x="6273598" y="111512"/>
            <a:ext cx="5571019" cy="6646127"/>
          </a:xfrm>
          <a:prstGeom prst="rect">
            <a:avLst/>
          </a:prstGeom>
        </p:spPr>
      </p:pic>
      <p:sp>
        <p:nvSpPr>
          <p:cNvPr id="6" name="TextBox 5">
            <a:extLst>
              <a:ext uri="{FF2B5EF4-FFF2-40B4-BE49-F238E27FC236}">
                <a16:creationId xmlns:a16="http://schemas.microsoft.com/office/drawing/2014/main" xmlns="" id="{B3E598BE-1246-4940-B47A-65F275B29CDD}"/>
              </a:ext>
            </a:extLst>
          </p:cNvPr>
          <p:cNvSpPr txBox="1"/>
          <p:nvPr/>
        </p:nvSpPr>
        <p:spPr>
          <a:xfrm>
            <a:off x="568712" y="1661531"/>
            <a:ext cx="4326673" cy="954107"/>
          </a:xfrm>
          <a:prstGeom prst="rect">
            <a:avLst/>
          </a:prstGeom>
          <a:noFill/>
        </p:spPr>
        <p:txBody>
          <a:bodyPr wrap="square" rtlCol="0">
            <a:spAutoFit/>
          </a:bodyPr>
          <a:lstStyle/>
          <a:p>
            <a:r>
              <a:rPr lang="aa-ET" sz="2800" dirty="0">
                <a:solidFill>
                  <a:schemeClr val="bg1"/>
                </a:solidFill>
              </a:rPr>
              <a:t>First research meeting Feb 11-12 2020</a:t>
            </a:r>
          </a:p>
        </p:txBody>
      </p:sp>
    </p:spTree>
    <p:extLst>
      <p:ext uri="{BB962C8B-B14F-4D97-AF65-F5344CB8AC3E}">
        <p14:creationId xmlns:p14="http://schemas.microsoft.com/office/powerpoint/2010/main" val="2900218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9DB80B-9E6B-674A-A41C-665C0523900E}"/>
              </a:ext>
            </a:extLst>
          </p:cNvPr>
          <p:cNvPicPr>
            <a:picLocks noChangeAspect="1"/>
          </p:cNvPicPr>
          <p:nvPr/>
        </p:nvPicPr>
        <p:blipFill>
          <a:blip r:embed="rId2"/>
          <a:stretch>
            <a:fillRect/>
          </a:stretch>
        </p:blipFill>
        <p:spPr>
          <a:xfrm>
            <a:off x="823396" y="0"/>
            <a:ext cx="10545208" cy="6858000"/>
          </a:xfrm>
          <a:prstGeom prst="rect">
            <a:avLst/>
          </a:prstGeom>
        </p:spPr>
      </p:pic>
    </p:spTree>
    <p:extLst>
      <p:ext uri="{BB962C8B-B14F-4D97-AF65-F5344CB8AC3E}">
        <p14:creationId xmlns:p14="http://schemas.microsoft.com/office/powerpoint/2010/main" val="1651837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F9FF87-AC80-5B4D-A231-24491BFBB0BC}"/>
              </a:ext>
            </a:extLst>
          </p:cNvPr>
          <p:cNvPicPr>
            <a:picLocks noChangeAspect="1"/>
          </p:cNvPicPr>
          <p:nvPr/>
        </p:nvPicPr>
        <p:blipFill>
          <a:blip r:embed="rId2"/>
          <a:stretch>
            <a:fillRect/>
          </a:stretch>
        </p:blipFill>
        <p:spPr>
          <a:xfrm>
            <a:off x="499533" y="318025"/>
            <a:ext cx="11192933" cy="6221950"/>
          </a:xfrm>
          <a:prstGeom prst="rect">
            <a:avLst/>
          </a:prstGeom>
        </p:spPr>
      </p:pic>
    </p:spTree>
    <p:extLst>
      <p:ext uri="{BB962C8B-B14F-4D97-AF65-F5344CB8AC3E}">
        <p14:creationId xmlns:p14="http://schemas.microsoft.com/office/powerpoint/2010/main" val="2587211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C1C776-90B0-A94F-A7C9-4CEE64449347}"/>
              </a:ext>
            </a:extLst>
          </p:cNvPr>
          <p:cNvPicPr>
            <a:picLocks noChangeAspect="1"/>
          </p:cNvPicPr>
          <p:nvPr/>
        </p:nvPicPr>
        <p:blipFill>
          <a:blip r:embed="rId2"/>
          <a:stretch>
            <a:fillRect/>
          </a:stretch>
        </p:blipFill>
        <p:spPr>
          <a:xfrm>
            <a:off x="443266" y="214271"/>
            <a:ext cx="10296451" cy="6429458"/>
          </a:xfrm>
          <a:prstGeom prst="rect">
            <a:avLst/>
          </a:prstGeom>
        </p:spPr>
      </p:pic>
    </p:spTree>
    <p:extLst>
      <p:ext uri="{BB962C8B-B14F-4D97-AF65-F5344CB8AC3E}">
        <p14:creationId xmlns:p14="http://schemas.microsoft.com/office/powerpoint/2010/main" val="2366656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BE061F3-7842-1141-ACDA-6642787C980C}"/>
              </a:ext>
            </a:extLst>
          </p:cNvPr>
          <p:cNvPicPr>
            <a:picLocks noChangeAspect="1"/>
          </p:cNvPicPr>
          <p:nvPr/>
        </p:nvPicPr>
        <p:blipFill>
          <a:blip r:embed="rId2"/>
          <a:stretch>
            <a:fillRect/>
          </a:stretch>
        </p:blipFill>
        <p:spPr>
          <a:xfrm>
            <a:off x="1524000" y="196334"/>
            <a:ext cx="9144000" cy="6465332"/>
          </a:xfrm>
          <a:prstGeom prst="rect">
            <a:avLst/>
          </a:prstGeom>
        </p:spPr>
      </p:pic>
      <p:pic>
        <p:nvPicPr>
          <p:cNvPr id="4" name="Picture 3">
            <a:extLst>
              <a:ext uri="{FF2B5EF4-FFF2-40B4-BE49-F238E27FC236}">
                <a16:creationId xmlns:a16="http://schemas.microsoft.com/office/drawing/2014/main" xmlns="" id="{7CEF3D6E-EF3E-134C-94E7-CE3250AAE206}"/>
              </a:ext>
            </a:extLst>
          </p:cNvPr>
          <p:cNvPicPr>
            <a:picLocks noChangeAspect="1"/>
          </p:cNvPicPr>
          <p:nvPr/>
        </p:nvPicPr>
        <p:blipFill>
          <a:blip r:embed="rId3"/>
          <a:stretch>
            <a:fillRect/>
          </a:stretch>
        </p:blipFill>
        <p:spPr>
          <a:xfrm>
            <a:off x="2480366" y="2841211"/>
            <a:ext cx="7416800" cy="3746500"/>
          </a:xfrm>
          <a:prstGeom prst="rect">
            <a:avLst/>
          </a:prstGeom>
        </p:spPr>
      </p:pic>
      <p:sp>
        <p:nvSpPr>
          <p:cNvPr id="6" name="Rectangle 5">
            <a:extLst>
              <a:ext uri="{FF2B5EF4-FFF2-40B4-BE49-F238E27FC236}">
                <a16:creationId xmlns:a16="http://schemas.microsoft.com/office/drawing/2014/main" xmlns="" id="{7DF8F7B5-F30F-8341-89D0-A403CA7FF267}"/>
              </a:ext>
            </a:extLst>
          </p:cNvPr>
          <p:cNvSpPr/>
          <p:nvPr/>
        </p:nvSpPr>
        <p:spPr>
          <a:xfrm>
            <a:off x="4207565" y="275535"/>
            <a:ext cx="4572000" cy="461665"/>
          </a:xfrm>
          <a:prstGeom prst="rect">
            <a:avLst/>
          </a:prstGeom>
        </p:spPr>
        <p:txBody>
          <a:bodyPr>
            <a:spAutoFit/>
          </a:bodyPr>
          <a:lstStyle/>
          <a:p>
            <a:r>
              <a:rPr lang="aa-ET" sz="2400" b="1" i="0" dirty="0">
                <a:solidFill>
                  <a:schemeClr val="bg1"/>
                </a:solidFill>
              </a:rPr>
              <a:t>https://finance.sina.cn</a:t>
            </a:r>
          </a:p>
        </p:txBody>
      </p:sp>
      <p:sp>
        <p:nvSpPr>
          <p:cNvPr id="7" name="Rectangle 6">
            <a:extLst>
              <a:ext uri="{FF2B5EF4-FFF2-40B4-BE49-F238E27FC236}">
                <a16:creationId xmlns:a16="http://schemas.microsoft.com/office/drawing/2014/main" xmlns="" id="{17A6584F-2082-7B48-B905-C1D40CC3FB61}"/>
              </a:ext>
            </a:extLst>
          </p:cNvPr>
          <p:cNvSpPr/>
          <p:nvPr/>
        </p:nvSpPr>
        <p:spPr bwMode="auto">
          <a:xfrm>
            <a:off x="2239618" y="1656522"/>
            <a:ext cx="1298713" cy="781879"/>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aa-ET">
              <a:latin typeface="Arial" charset="0"/>
            </a:endParaRPr>
          </a:p>
        </p:txBody>
      </p:sp>
    </p:spTree>
    <p:extLst>
      <p:ext uri="{BB962C8B-B14F-4D97-AF65-F5344CB8AC3E}">
        <p14:creationId xmlns:p14="http://schemas.microsoft.com/office/powerpoint/2010/main" val="16029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14748E5C-060A-6841-8671-9DFE45FC11F4}"/>
              </a:ext>
            </a:extLst>
          </p:cNvPr>
          <p:cNvSpPr>
            <a:spLocks noGrp="1"/>
          </p:cNvSpPr>
          <p:nvPr>
            <p:ph type="dt" sz="half" idx="10"/>
          </p:nvPr>
        </p:nvSpPr>
        <p:spPr/>
        <p:txBody>
          <a:bodyPr/>
          <a:lstStyle/>
          <a:p>
            <a:fld id="{1DC15624-373F-9444-AB63-47711FAFBE52}" type="datetime1">
              <a:rPr lang="nl-NL" smtClean="0"/>
              <a:t>1-11-2021</a:t>
            </a:fld>
            <a:endParaRPr lang="nl-NL"/>
          </a:p>
        </p:txBody>
      </p:sp>
      <p:sp>
        <p:nvSpPr>
          <p:cNvPr id="4" name="Footer Placeholder 3">
            <a:extLst>
              <a:ext uri="{FF2B5EF4-FFF2-40B4-BE49-F238E27FC236}">
                <a16:creationId xmlns:a16="http://schemas.microsoft.com/office/drawing/2014/main" xmlns="" id="{DB2D5A87-CDF6-174D-BB07-BF40134AB31C}"/>
              </a:ext>
            </a:extLst>
          </p:cNvPr>
          <p:cNvSpPr>
            <a:spLocks noGrp="1"/>
          </p:cNvSpPr>
          <p:nvPr>
            <p:ph type="ftr" sz="quarter" idx="11"/>
          </p:nvPr>
        </p:nvSpPr>
        <p:spPr>
          <a:xfrm>
            <a:off x="2178757" y="6356352"/>
            <a:ext cx="9590847" cy="365125"/>
          </a:xfrm>
        </p:spPr>
        <p:txBody>
          <a:bodyPr/>
          <a:lstStyle/>
          <a:p>
            <a:r>
              <a:rPr lang="nl-NL" sz="1467" dirty="0"/>
              <a:t>Mathieu et al. Nature human </a:t>
            </a:r>
            <a:r>
              <a:rPr lang="nl-NL" sz="1467" dirty="0" err="1"/>
              <a:t>behaviour</a:t>
            </a:r>
            <a:r>
              <a:rPr lang="nl-NL" sz="1467" dirty="0"/>
              <a:t>. 2021  </a:t>
            </a:r>
            <a:r>
              <a:rPr lang="nl-NL" sz="1467" dirty="0">
                <a:hlinkClick r:id="rId2"/>
              </a:rPr>
              <a:t>https://doi.org/10.1038/s41562-021-01122-8</a:t>
            </a:r>
            <a:endParaRPr lang="nl-NL" sz="1467" dirty="0"/>
          </a:p>
          <a:p>
            <a:r>
              <a:rPr lang="nl-NL" sz="1467" dirty="0" err="1"/>
              <a:t>Brende</a:t>
            </a:r>
            <a:r>
              <a:rPr lang="nl-NL" sz="1467" dirty="0"/>
              <a:t> et al.  2017 </a:t>
            </a:r>
            <a:r>
              <a:rPr lang="en-GB" sz="1467" dirty="0">
                <a:hlinkClick r:id="rId3"/>
              </a:rPr>
              <a:t>https://doi.org/10.1016/S0140-6736(17)30131-9</a:t>
            </a:r>
            <a:endParaRPr lang="nl-NL" sz="1467" dirty="0"/>
          </a:p>
        </p:txBody>
      </p:sp>
      <p:sp>
        <p:nvSpPr>
          <p:cNvPr id="5" name="Slide Number Placeholder 4">
            <a:extLst>
              <a:ext uri="{FF2B5EF4-FFF2-40B4-BE49-F238E27FC236}">
                <a16:creationId xmlns:a16="http://schemas.microsoft.com/office/drawing/2014/main" xmlns="" id="{2B969483-023F-624E-BC2F-DD0FFA7A2A2B}"/>
              </a:ext>
            </a:extLst>
          </p:cNvPr>
          <p:cNvSpPr>
            <a:spLocks noGrp="1"/>
          </p:cNvSpPr>
          <p:nvPr>
            <p:ph type="sldNum" sz="quarter" idx="12"/>
          </p:nvPr>
        </p:nvSpPr>
        <p:spPr/>
        <p:txBody>
          <a:bodyPr/>
          <a:lstStyle/>
          <a:p>
            <a:fld id="{E74899D1-09C3-4E6F-AD80-7338EA65A6A1}" type="slidenum">
              <a:rPr lang="nl-NL" smtClean="0"/>
              <a:t>20</a:t>
            </a:fld>
            <a:endParaRPr lang="nl-NL"/>
          </a:p>
        </p:txBody>
      </p:sp>
      <p:pic>
        <p:nvPicPr>
          <p:cNvPr id="6" name="Picture 5">
            <a:extLst>
              <a:ext uri="{FF2B5EF4-FFF2-40B4-BE49-F238E27FC236}">
                <a16:creationId xmlns:a16="http://schemas.microsoft.com/office/drawing/2014/main" xmlns="" id="{8798F340-BEB2-2E4E-862E-66D338DD38DA}"/>
              </a:ext>
            </a:extLst>
          </p:cNvPr>
          <p:cNvPicPr>
            <a:picLocks noChangeAspect="1"/>
          </p:cNvPicPr>
          <p:nvPr/>
        </p:nvPicPr>
        <p:blipFill>
          <a:blip r:embed="rId4"/>
          <a:stretch>
            <a:fillRect/>
          </a:stretch>
        </p:blipFill>
        <p:spPr>
          <a:xfrm>
            <a:off x="0" y="136523"/>
            <a:ext cx="8401659" cy="5765989"/>
          </a:xfrm>
          <a:prstGeom prst="rect">
            <a:avLst/>
          </a:prstGeom>
        </p:spPr>
      </p:pic>
      <p:pic>
        <p:nvPicPr>
          <p:cNvPr id="7" name="Picture 6">
            <a:extLst>
              <a:ext uri="{FF2B5EF4-FFF2-40B4-BE49-F238E27FC236}">
                <a16:creationId xmlns:a16="http://schemas.microsoft.com/office/drawing/2014/main" xmlns="" id="{731E3EFB-F2E8-8B43-BFD0-7616B6C1BB9C}"/>
              </a:ext>
            </a:extLst>
          </p:cNvPr>
          <p:cNvPicPr>
            <a:picLocks noChangeAspect="1"/>
          </p:cNvPicPr>
          <p:nvPr/>
        </p:nvPicPr>
        <p:blipFill>
          <a:blip r:embed="rId5"/>
          <a:stretch>
            <a:fillRect/>
          </a:stretch>
        </p:blipFill>
        <p:spPr>
          <a:xfrm>
            <a:off x="8506485" y="3287667"/>
            <a:ext cx="3263119" cy="2614845"/>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xmlns="" id="{F69F6465-1AC4-0B41-AFE3-6D63C888E2D3}"/>
              </a:ext>
            </a:extLst>
          </p:cNvPr>
          <p:cNvPicPr>
            <a:picLocks noChangeAspect="1"/>
          </p:cNvPicPr>
          <p:nvPr/>
        </p:nvPicPr>
        <p:blipFill>
          <a:blip r:embed="rId6"/>
          <a:stretch>
            <a:fillRect/>
          </a:stretch>
        </p:blipFill>
        <p:spPr>
          <a:xfrm>
            <a:off x="8431800" y="420581"/>
            <a:ext cx="3337803" cy="2413247"/>
          </a:xfrm>
          <a:prstGeom prst="rect">
            <a:avLst/>
          </a:prstGeom>
          <a:effectLst>
            <a:outerShdw blurRad="50800" dist="38100" dir="5400000" algn="t" rotWithShape="0">
              <a:prstClr val="black">
                <a:alpha val="40000"/>
              </a:prstClr>
            </a:outerShdw>
          </a:effectLst>
        </p:spPr>
      </p:pic>
      <p:sp>
        <p:nvSpPr>
          <p:cNvPr id="10" name="Right Arrow 9">
            <a:extLst>
              <a:ext uri="{FF2B5EF4-FFF2-40B4-BE49-F238E27FC236}">
                <a16:creationId xmlns:a16="http://schemas.microsoft.com/office/drawing/2014/main" xmlns="" id="{64BB2731-8216-5245-BE84-A520ACFA15F6}"/>
              </a:ext>
            </a:extLst>
          </p:cNvPr>
          <p:cNvSpPr/>
          <p:nvPr/>
        </p:nvSpPr>
        <p:spPr bwMode="auto">
          <a:xfrm>
            <a:off x="182179" y="5199118"/>
            <a:ext cx="770759" cy="434428"/>
          </a:xfrm>
          <a:prstGeom prst="rightArrow">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20000"/>
              </a:spcBef>
              <a:spcAft>
                <a:spcPct val="0"/>
              </a:spcAft>
              <a:buFontTx/>
              <a:buChar char="•"/>
            </a:pPr>
            <a:endParaRPr lang="aa-ET" sz="2400">
              <a:latin typeface="Arial" charset="0"/>
            </a:endParaRPr>
          </a:p>
        </p:txBody>
      </p:sp>
    </p:spTree>
    <p:extLst>
      <p:ext uri="{BB962C8B-B14F-4D97-AF65-F5344CB8AC3E}">
        <p14:creationId xmlns:p14="http://schemas.microsoft.com/office/powerpoint/2010/main" val="3475590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81B42B-6D91-1446-90FA-2FCA5EFE5666}"/>
              </a:ext>
            </a:extLst>
          </p:cNvPr>
          <p:cNvSpPr>
            <a:spLocks noGrp="1"/>
          </p:cNvSpPr>
          <p:nvPr>
            <p:ph type="title"/>
          </p:nvPr>
        </p:nvSpPr>
        <p:spPr/>
        <p:txBody>
          <a:bodyPr/>
          <a:lstStyle/>
          <a:p>
            <a:r>
              <a:rPr lang="aa-ET" dirty="0"/>
              <a:t>Key challenges</a:t>
            </a:r>
          </a:p>
        </p:txBody>
      </p:sp>
      <p:sp>
        <p:nvSpPr>
          <p:cNvPr id="3" name="Content Placeholder 2">
            <a:extLst>
              <a:ext uri="{FF2B5EF4-FFF2-40B4-BE49-F238E27FC236}">
                <a16:creationId xmlns:a16="http://schemas.microsoft.com/office/drawing/2014/main" xmlns="" id="{FF7E2037-7E0E-D044-BCDD-AB9030EC3EAB}"/>
              </a:ext>
            </a:extLst>
          </p:cNvPr>
          <p:cNvSpPr>
            <a:spLocks noGrp="1"/>
          </p:cNvSpPr>
          <p:nvPr>
            <p:ph idx="1"/>
          </p:nvPr>
        </p:nvSpPr>
        <p:spPr>
          <a:xfrm>
            <a:off x="714214" y="1559866"/>
            <a:ext cx="10639586" cy="5032375"/>
          </a:xfrm>
        </p:spPr>
        <p:txBody>
          <a:bodyPr>
            <a:normAutofit/>
          </a:bodyPr>
          <a:lstStyle/>
          <a:p>
            <a:r>
              <a:rPr lang="en-GB" dirty="0"/>
              <a:t>F</a:t>
            </a:r>
            <a:r>
              <a:rPr lang="aa-ET" dirty="0"/>
              <a:t>ragmented and reactive public health response and research response </a:t>
            </a:r>
            <a:r>
              <a:rPr lang="aa-ET" sz="2000" dirty="0"/>
              <a:t>(&gt; </a:t>
            </a:r>
            <a:r>
              <a:rPr lang="aa-ET" sz="2400" dirty="0">
                <a:solidFill>
                  <a:srgbClr val="FF0000"/>
                </a:solidFill>
              </a:rPr>
              <a:t>10.000</a:t>
            </a:r>
            <a:r>
              <a:rPr lang="aa-ET" sz="2000" dirty="0"/>
              <a:t> research projects funded)</a:t>
            </a:r>
          </a:p>
          <a:p>
            <a:r>
              <a:rPr lang="aa-ET" dirty="0"/>
              <a:t>Nationalism in pandemic research and response</a:t>
            </a:r>
          </a:p>
          <a:p>
            <a:pPr lvl="1"/>
            <a:r>
              <a:rPr lang="en-GB" sz="2000" dirty="0"/>
              <a:t>T</a:t>
            </a:r>
            <a:r>
              <a:rPr lang="aa-ET" sz="2000" dirty="0"/>
              <a:t>he pre existing networks were used only to a limited degree, but replaced by national networks</a:t>
            </a:r>
          </a:p>
          <a:p>
            <a:r>
              <a:rPr lang="aa-ET" dirty="0"/>
              <a:t>Market failure, shortages (lab tests, ICU equipment)</a:t>
            </a:r>
          </a:p>
          <a:p>
            <a:r>
              <a:rPr lang="aa-ET" dirty="0"/>
              <a:t>Administrative, Legal barriers. GPDR means different things in different countries in the Union</a:t>
            </a:r>
          </a:p>
          <a:p>
            <a:r>
              <a:rPr lang="aa-ET" dirty="0"/>
              <a:t>Infodemic</a:t>
            </a:r>
          </a:p>
          <a:p>
            <a:r>
              <a:rPr lang="aa-ET" dirty="0"/>
              <a:t>Politicized discussions </a:t>
            </a:r>
          </a:p>
          <a:p>
            <a:r>
              <a:rPr lang="aa-ET" dirty="0"/>
              <a:t>Threats </a:t>
            </a:r>
          </a:p>
          <a:p>
            <a:endParaRPr lang="aa-ET" dirty="0"/>
          </a:p>
        </p:txBody>
      </p:sp>
    </p:spTree>
    <p:extLst>
      <p:ext uri="{BB962C8B-B14F-4D97-AF65-F5344CB8AC3E}">
        <p14:creationId xmlns:p14="http://schemas.microsoft.com/office/powerpoint/2010/main" val="33058218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9A7907A-03F6-C148-8201-B3F2578C532E}"/>
              </a:ext>
            </a:extLst>
          </p:cNvPr>
          <p:cNvPicPr>
            <a:picLocks noChangeAspect="1"/>
          </p:cNvPicPr>
          <p:nvPr/>
        </p:nvPicPr>
        <p:blipFill>
          <a:blip r:embed="rId2"/>
          <a:stretch>
            <a:fillRect/>
          </a:stretch>
        </p:blipFill>
        <p:spPr>
          <a:xfrm>
            <a:off x="1749952" y="1065676"/>
            <a:ext cx="8469032" cy="4566132"/>
          </a:xfrm>
          <a:prstGeom prst="rect">
            <a:avLst/>
          </a:prstGeom>
        </p:spPr>
      </p:pic>
      <p:sp>
        <p:nvSpPr>
          <p:cNvPr id="5" name="Title 4">
            <a:extLst>
              <a:ext uri="{FF2B5EF4-FFF2-40B4-BE49-F238E27FC236}">
                <a16:creationId xmlns:a16="http://schemas.microsoft.com/office/drawing/2014/main" xmlns="" id="{6536B4DD-2DFA-F54D-8FB2-56AE776BDB23}"/>
              </a:ext>
            </a:extLst>
          </p:cNvPr>
          <p:cNvSpPr>
            <a:spLocks noGrp="1"/>
          </p:cNvSpPr>
          <p:nvPr>
            <p:ph type="title"/>
          </p:nvPr>
        </p:nvSpPr>
        <p:spPr>
          <a:xfrm>
            <a:off x="726668" y="42068"/>
            <a:ext cx="10515600" cy="1325563"/>
          </a:xfrm>
        </p:spPr>
        <p:txBody>
          <a:bodyPr/>
          <a:lstStyle/>
          <a:p>
            <a:r>
              <a:rPr lang="aa-ET" dirty="0"/>
              <a:t>Data science challenges </a:t>
            </a:r>
            <a:br>
              <a:rPr lang="aa-ET" dirty="0"/>
            </a:br>
            <a:r>
              <a:rPr lang="aa-ET" sz="3600" dirty="0"/>
              <a:t>Global risk map, 1-11-2021</a:t>
            </a:r>
          </a:p>
        </p:txBody>
      </p:sp>
      <p:pic>
        <p:nvPicPr>
          <p:cNvPr id="7" name="Picture 6">
            <a:extLst>
              <a:ext uri="{FF2B5EF4-FFF2-40B4-BE49-F238E27FC236}">
                <a16:creationId xmlns:a16="http://schemas.microsoft.com/office/drawing/2014/main" xmlns="" id="{650E11D4-67B2-F648-836C-40FF21261DC4}"/>
              </a:ext>
            </a:extLst>
          </p:cNvPr>
          <p:cNvPicPr>
            <a:picLocks noChangeAspect="1"/>
          </p:cNvPicPr>
          <p:nvPr/>
        </p:nvPicPr>
        <p:blipFill>
          <a:blip r:embed="rId3"/>
          <a:stretch>
            <a:fillRect/>
          </a:stretch>
        </p:blipFill>
        <p:spPr>
          <a:xfrm>
            <a:off x="4914900" y="5120482"/>
            <a:ext cx="7277100" cy="1447800"/>
          </a:xfrm>
          <a:prstGeom prst="rect">
            <a:avLst/>
          </a:prstGeom>
        </p:spPr>
      </p:pic>
      <p:sp>
        <p:nvSpPr>
          <p:cNvPr id="9" name="Rectangle 8">
            <a:extLst>
              <a:ext uri="{FF2B5EF4-FFF2-40B4-BE49-F238E27FC236}">
                <a16:creationId xmlns:a16="http://schemas.microsoft.com/office/drawing/2014/main" xmlns="" id="{E418A1E7-CC69-C04E-82D5-31559CD40034}"/>
              </a:ext>
            </a:extLst>
          </p:cNvPr>
          <p:cNvSpPr/>
          <p:nvPr/>
        </p:nvSpPr>
        <p:spPr>
          <a:xfrm>
            <a:off x="419100" y="5329853"/>
            <a:ext cx="3905250" cy="1200329"/>
          </a:xfrm>
          <a:prstGeom prst="rect">
            <a:avLst/>
          </a:prstGeom>
        </p:spPr>
        <p:txBody>
          <a:bodyPr wrap="square">
            <a:spAutoFit/>
          </a:bodyPr>
          <a:lstStyle/>
          <a:p>
            <a:r>
              <a:rPr lang="aa-ET" dirty="0"/>
              <a:t>https://renkulab.shinyapps.io/COVID-19-Epidemic-Forecasting/_w_6f83dd3c/_w_b5ffc5b2/_w_cc1cf94d/?tab=world_map</a:t>
            </a:r>
          </a:p>
        </p:txBody>
      </p:sp>
    </p:spTree>
    <p:extLst>
      <p:ext uri="{BB962C8B-B14F-4D97-AF65-F5344CB8AC3E}">
        <p14:creationId xmlns:p14="http://schemas.microsoft.com/office/powerpoint/2010/main" val="1843872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92E456-E8C8-794B-8932-F77A6E74C4D1}"/>
              </a:ext>
            </a:extLst>
          </p:cNvPr>
          <p:cNvSpPr>
            <a:spLocks noGrp="1"/>
          </p:cNvSpPr>
          <p:nvPr>
            <p:ph type="title"/>
          </p:nvPr>
        </p:nvSpPr>
        <p:spPr/>
        <p:txBody>
          <a:bodyPr>
            <a:normAutofit fontScale="90000"/>
          </a:bodyPr>
          <a:lstStyle/>
          <a:p>
            <a:r>
              <a:rPr lang="aa-ET" dirty="0"/>
              <a:t>A challenge: the changing “meaning” of registered cases (example for European region)</a:t>
            </a:r>
          </a:p>
        </p:txBody>
      </p:sp>
      <p:pic>
        <p:nvPicPr>
          <p:cNvPr id="3" name="Picture 2">
            <a:extLst>
              <a:ext uri="{FF2B5EF4-FFF2-40B4-BE49-F238E27FC236}">
                <a16:creationId xmlns:a16="http://schemas.microsoft.com/office/drawing/2014/main" xmlns="" id="{D5066E1C-B839-4A40-AA9C-2C871D00F6CB}"/>
              </a:ext>
            </a:extLst>
          </p:cNvPr>
          <p:cNvPicPr>
            <a:picLocks noChangeAspect="1"/>
          </p:cNvPicPr>
          <p:nvPr/>
        </p:nvPicPr>
        <p:blipFill>
          <a:blip r:embed="rId2"/>
          <a:stretch>
            <a:fillRect/>
          </a:stretch>
        </p:blipFill>
        <p:spPr>
          <a:xfrm>
            <a:off x="0" y="1690688"/>
            <a:ext cx="12192000" cy="4425600"/>
          </a:xfrm>
          <a:prstGeom prst="rect">
            <a:avLst/>
          </a:prstGeom>
        </p:spPr>
      </p:pic>
      <p:sp>
        <p:nvSpPr>
          <p:cNvPr id="4" name="Rectangle 3">
            <a:extLst>
              <a:ext uri="{FF2B5EF4-FFF2-40B4-BE49-F238E27FC236}">
                <a16:creationId xmlns:a16="http://schemas.microsoft.com/office/drawing/2014/main" xmlns="" id="{F0911929-E131-8445-8E93-12D6C7DAA982}"/>
              </a:ext>
            </a:extLst>
          </p:cNvPr>
          <p:cNvSpPr/>
          <p:nvPr/>
        </p:nvSpPr>
        <p:spPr>
          <a:xfrm>
            <a:off x="438150" y="6230035"/>
            <a:ext cx="9467850" cy="369332"/>
          </a:xfrm>
          <a:prstGeom prst="rect">
            <a:avLst/>
          </a:prstGeom>
        </p:spPr>
        <p:txBody>
          <a:bodyPr wrap="square">
            <a:spAutoFit/>
          </a:bodyPr>
          <a:lstStyle/>
          <a:p>
            <a:r>
              <a:rPr lang="aa-ET" i="1" dirty="0"/>
              <a:t>https://graphics.reuters.com/world-coronavirus-tracker-and-maps/regions/europe/</a:t>
            </a:r>
          </a:p>
        </p:txBody>
      </p:sp>
      <p:sp>
        <p:nvSpPr>
          <p:cNvPr id="5" name="TextBox 4">
            <a:extLst>
              <a:ext uri="{FF2B5EF4-FFF2-40B4-BE49-F238E27FC236}">
                <a16:creationId xmlns:a16="http://schemas.microsoft.com/office/drawing/2014/main" xmlns="" id="{5FD7083D-9180-F74E-A1BE-AF2EC388A95C}"/>
              </a:ext>
            </a:extLst>
          </p:cNvPr>
          <p:cNvSpPr txBox="1"/>
          <p:nvPr/>
        </p:nvSpPr>
        <p:spPr>
          <a:xfrm>
            <a:off x="879678" y="3264064"/>
            <a:ext cx="1585732" cy="646331"/>
          </a:xfrm>
          <a:prstGeom prst="rect">
            <a:avLst/>
          </a:prstGeom>
          <a:solidFill>
            <a:schemeClr val="accent2"/>
          </a:solidFill>
        </p:spPr>
        <p:txBody>
          <a:bodyPr wrap="square" rtlCol="0">
            <a:spAutoFit/>
          </a:bodyPr>
          <a:lstStyle/>
          <a:p>
            <a:r>
              <a:rPr lang="aa-ET" dirty="0">
                <a:solidFill>
                  <a:schemeClr val="bg1"/>
                </a:solidFill>
              </a:rPr>
              <a:t>Bias for severe illness</a:t>
            </a:r>
          </a:p>
        </p:txBody>
      </p:sp>
      <p:sp>
        <p:nvSpPr>
          <p:cNvPr id="6" name="Down Arrow 5">
            <a:extLst>
              <a:ext uri="{FF2B5EF4-FFF2-40B4-BE49-F238E27FC236}">
                <a16:creationId xmlns:a16="http://schemas.microsoft.com/office/drawing/2014/main" xmlns="" id="{1E3C5522-247E-4B45-84DF-7DA9B9777DC7}"/>
              </a:ext>
            </a:extLst>
          </p:cNvPr>
          <p:cNvSpPr/>
          <p:nvPr/>
        </p:nvSpPr>
        <p:spPr>
          <a:xfrm>
            <a:off x="1562582" y="3923818"/>
            <a:ext cx="289367" cy="75235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7" name="TextBox 6">
            <a:extLst>
              <a:ext uri="{FF2B5EF4-FFF2-40B4-BE49-F238E27FC236}">
                <a16:creationId xmlns:a16="http://schemas.microsoft.com/office/drawing/2014/main" xmlns="" id="{D712A033-D44A-8546-8010-EB3DD0A22BE0}"/>
              </a:ext>
            </a:extLst>
          </p:cNvPr>
          <p:cNvSpPr txBox="1"/>
          <p:nvPr/>
        </p:nvSpPr>
        <p:spPr>
          <a:xfrm>
            <a:off x="10054548" y="2089603"/>
            <a:ext cx="1728479" cy="1200329"/>
          </a:xfrm>
          <a:prstGeom prst="rect">
            <a:avLst/>
          </a:prstGeom>
          <a:solidFill>
            <a:schemeClr val="accent2"/>
          </a:solidFill>
        </p:spPr>
        <p:txBody>
          <a:bodyPr wrap="square" rtlCol="0">
            <a:spAutoFit/>
          </a:bodyPr>
          <a:lstStyle/>
          <a:p>
            <a:r>
              <a:rPr lang="aa-ET" dirty="0">
                <a:solidFill>
                  <a:schemeClr val="bg1"/>
                </a:solidFill>
              </a:rPr>
              <a:t>Decoupling of case counts and hospitalisations/deaths</a:t>
            </a:r>
          </a:p>
        </p:txBody>
      </p:sp>
      <p:sp>
        <p:nvSpPr>
          <p:cNvPr id="8" name="Down Arrow 7">
            <a:extLst>
              <a:ext uri="{FF2B5EF4-FFF2-40B4-BE49-F238E27FC236}">
                <a16:creationId xmlns:a16="http://schemas.microsoft.com/office/drawing/2014/main" xmlns="" id="{2B1FC952-0A08-DB40-BFD3-E2130534F91F}"/>
              </a:ext>
            </a:extLst>
          </p:cNvPr>
          <p:cNvSpPr/>
          <p:nvPr/>
        </p:nvSpPr>
        <p:spPr>
          <a:xfrm>
            <a:off x="10847415" y="3289932"/>
            <a:ext cx="289367" cy="102935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2" name="TextBox 11">
            <a:extLst>
              <a:ext uri="{FF2B5EF4-FFF2-40B4-BE49-F238E27FC236}">
                <a16:creationId xmlns:a16="http://schemas.microsoft.com/office/drawing/2014/main" xmlns="" id="{07BE8681-AAE2-2546-87C1-CE8B38CC8B2C}"/>
              </a:ext>
            </a:extLst>
          </p:cNvPr>
          <p:cNvSpPr txBox="1"/>
          <p:nvPr/>
        </p:nvSpPr>
        <p:spPr>
          <a:xfrm>
            <a:off x="909331" y="1756196"/>
            <a:ext cx="1728479" cy="646331"/>
          </a:xfrm>
          <a:prstGeom prst="rect">
            <a:avLst/>
          </a:prstGeom>
          <a:solidFill>
            <a:schemeClr val="accent2"/>
          </a:solidFill>
        </p:spPr>
        <p:txBody>
          <a:bodyPr wrap="square" rtlCol="0">
            <a:spAutoFit/>
          </a:bodyPr>
          <a:lstStyle/>
          <a:p>
            <a:r>
              <a:rPr lang="aa-ET" dirty="0">
                <a:solidFill>
                  <a:schemeClr val="bg1"/>
                </a:solidFill>
              </a:rPr>
              <a:t>Increased testing</a:t>
            </a:r>
          </a:p>
        </p:txBody>
      </p:sp>
      <p:sp>
        <p:nvSpPr>
          <p:cNvPr id="13" name="Down Arrow 12">
            <a:extLst>
              <a:ext uri="{FF2B5EF4-FFF2-40B4-BE49-F238E27FC236}">
                <a16:creationId xmlns:a16="http://schemas.microsoft.com/office/drawing/2014/main" xmlns="" id="{9247EF0D-6614-DF4B-ADC8-5A1A8787F9F5}"/>
              </a:ext>
            </a:extLst>
          </p:cNvPr>
          <p:cNvSpPr/>
          <p:nvPr/>
        </p:nvSpPr>
        <p:spPr>
          <a:xfrm rot="17871776">
            <a:off x="2320726" y="1806643"/>
            <a:ext cx="289367" cy="102935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Tree>
    <p:extLst>
      <p:ext uri="{BB962C8B-B14F-4D97-AF65-F5344CB8AC3E}">
        <p14:creationId xmlns:p14="http://schemas.microsoft.com/office/powerpoint/2010/main" val="35557635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679C96-E08D-534F-A54B-21AC96CF423F}"/>
              </a:ext>
            </a:extLst>
          </p:cNvPr>
          <p:cNvSpPr>
            <a:spLocks noGrp="1"/>
          </p:cNvSpPr>
          <p:nvPr>
            <p:ph type="title"/>
          </p:nvPr>
        </p:nvSpPr>
        <p:spPr/>
        <p:txBody>
          <a:bodyPr/>
          <a:lstStyle/>
          <a:p>
            <a:r>
              <a:rPr lang="aa-ET" dirty="0"/>
              <a:t>Contributors to long term pandemic control</a:t>
            </a:r>
          </a:p>
        </p:txBody>
      </p:sp>
      <p:sp>
        <p:nvSpPr>
          <p:cNvPr id="3" name="Content Placeholder 2">
            <a:extLst>
              <a:ext uri="{FF2B5EF4-FFF2-40B4-BE49-F238E27FC236}">
                <a16:creationId xmlns:a16="http://schemas.microsoft.com/office/drawing/2014/main" xmlns="" id="{93AB7C0C-696A-CE41-808D-DF1C171A75F8}"/>
              </a:ext>
            </a:extLst>
          </p:cNvPr>
          <p:cNvSpPr>
            <a:spLocks noGrp="1"/>
          </p:cNvSpPr>
          <p:nvPr>
            <p:ph idx="1"/>
          </p:nvPr>
        </p:nvSpPr>
        <p:spPr>
          <a:xfrm>
            <a:off x="838200" y="1618837"/>
            <a:ext cx="10515600" cy="4667250"/>
          </a:xfrm>
        </p:spPr>
        <p:txBody>
          <a:bodyPr>
            <a:normAutofit fontScale="92500" lnSpcReduction="10000"/>
          </a:bodyPr>
          <a:lstStyle/>
          <a:p>
            <a:r>
              <a:rPr lang="aa-ET" dirty="0"/>
              <a:t>High levels neutralising antibodies blocking infection </a:t>
            </a:r>
          </a:p>
          <a:p>
            <a:r>
              <a:rPr lang="aa-ET" dirty="0"/>
              <a:t>Vaccine efficacy</a:t>
            </a:r>
          </a:p>
          <a:p>
            <a:endParaRPr lang="aa-ET" dirty="0"/>
          </a:p>
          <a:p>
            <a:pPr lvl="1"/>
            <a:r>
              <a:rPr lang="aa-ET" dirty="0"/>
              <a:t>Duration of protection</a:t>
            </a:r>
          </a:p>
          <a:p>
            <a:pPr lvl="1"/>
            <a:r>
              <a:rPr lang="aa-ET" dirty="0"/>
              <a:t>Vaccine immunity in risk groups for vaccination</a:t>
            </a:r>
          </a:p>
          <a:p>
            <a:endParaRPr lang="aa-ET" dirty="0"/>
          </a:p>
          <a:p>
            <a:r>
              <a:rPr lang="aa-ET" dirty="0"/>
              <a:t>Vaccination coverage</a:t>
            </a:r>
          </a:p>
          <a:p>
            <a:r>
              <a:rPr lang="aa-ET" dirty="0"/>
              <a:t>Distribution of vacination coverage</a:t>
            </a:r>
          </a:p>
          <a:p>
            <a:r>
              <a:rPr lang="aa-ET" dirty="0"/>
              <a:t>Demographics</a:t>
            </a:r>
          </a:p>
          <a:p>
            <a:r>
              <a:rPr lang="aa-ET" dirty="0"/>
              <a:t>Basic measures (staying home and testing when sick, hygiene)</a:t>
            </a:r>
          </a:p>
          <a:p>
            <a:r>
              <a:rPr lang="aa-ET" dirty="0"/>
              <a:t>Human behavior</a:t>
            </a:r>
          </a:p>
          <a:p>
            <a:endParaRPr lang="aa-ET" dirty="0"/>
          </a:p>
        </p:txBody>
      </p:sp>
    </p:spTree>
    <p:extLst>
      <p:ext uri="{BB962C8B-B14F-4D97-AF65-F5344CB8AC3E}">
        <p14:creationId xmlns:p14="http://schemas.microsoft.com/office/powerpoint/2010/main" val="530381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264B789-617B-8B45-BE77-FC4CA39CBE03}"/>
              </a:ext>
            </a:extLst>
          </p:cNvPr>
          <p:cNvPicPr>
            <a:picLocks noChangeAspect="1"/>
          </p:cNvPicPr>
          <p:nvPr/>
        </p:nvPicPr>
        <p:blipFill>
          <a:blip r:embed="rId2"/>
          <a:stretch>
            <a:fillRect/>
          </a:stretch>
        </p:blipFill>
        <p:spPr>
          <a:xfrm>
            <a:off x="4371042" y="549303"/>
            <a:ext cx="7958396" cy="6059861"/>
          </a:xfrm>
          <a:prstGeom prst="rect">
            <a:avLst/>
          </a:prstGeom>
        </p:spPr>
      </p:pic>
      <p:pic>
        <p:nvPicPr>
          <p:cNvPr id="5" name="Picture 4">
            <a:extLst>
              <a:ext uri="{FF2B5EF4-FFF2-40B4-BE49-F238E27FC236}">
                <a16:creationId xmlns:a16="http://schemas.microsoft.com/office/drawing/2014/main" xmlns="" id="{B93D79F3-25FE-2540-A62D-7B3D3122ED83}"/>
              </a:ext>
            </a:extLst>
          </p:cNvPr>
          <p:cNvPicPr>
            <a:picLocks noChangeAspect="1"/>
          </p:cNvPicPr>
          <p:nvPr/>
        </p:nvPicPr>
        <p:blipFill>
          <a:blip r:embed="rId3"/>
          <a:stretch>
            <a:fillRect/>
          </a:stretch>
        </p:blipFill>
        <p:spPr>
          <a:xfrm>
            <a:off x="307042" y="387350"/>
            <a:ext cx="4064000" cy="2120900"/>
          </a:xfrm>
          <a:prstGeom prst="rect">
            <a:avLst/>
          </a:prstGeom>
        </p:spPr>
      </p:pic>
      <p:sp>
        <p:nvSpPr>
          <p:cNvPr id="6" name="TextBox 5">
            <a:extLst>
              <a:ext uri="{FF2B5EF4-FFF2-40B4-BE49-F238E27FC236}">
                <a16:creationId xmlns:a16="http://schemas.microsoft.com/office/drawing/2014/main" xmlns="" id="{D1B6B424-151B-2247-BEA9-42E1D2B43A8F}"/>
              </a:ext>
            </a:extLst>
          </p:cNvPr>
          <p:cNvSpPr txBox="1"/>
          <p:nvPr/>
        </p:nvSpPr>
        <p:spPr>
          <a:xfrm>
            <a:off x="307042" y="2788920"/>
            <a:ext cx="1161215" cy="461665"/>
          </a:xfrm>
          <a:prstGeom prst="rect">
            <a:avLst/>
          </a:prstGeom>
          <a:noFill/>
        </p:spPr>
        <p:txBody>
          <a:bodyPr wrap="none" rtlCol="0">
            <a:spAutoFit/>
          </a:bodyPr>
          <a:lstStyle/>
          <a:p>
            <a:r>
              <a:rPr lang="aa-ET" sz="2400" dirty="0"/>
              <a:t>Infector</a:t>
            </a:r>
          </a:p>
        </p:txBody>
      </p:sp>
      <p:sp>
        <p:nvSpPr>
          <p:cNvPr id="7" name="TextBox 6">
            <a:extLst>
              <a:ext uri="{FF2B5EF4-FFF2-40B4-BE49-F238E27FC236}">
                <a16:creationId xmlns:a16="http://schemas.microsoft.com/office/drawing/2014/main" xmlns="" id="{28CE2A05-3000-D64B-A464-EBFF7E189582}"/>
              </a:ext>
            </a:extLst>
          </p:cNvPr>
          <p:cNvSpPr txBox="1"/>
          <p:nvPr/>
        </p:nvSpPr>
        <p:spPr>
          <a:xfrm>
            <a:off x="2821642" y="2788919"/>
            <a:ext cx="1199367" cy="461665"/>
          </a:xfrm>
          <a:prstGeom prst="rect">
            <a:avLst/>
          </a:prstGeom>
          <a:noFill/>
        </p:spPr>
        <p:txBody>
          <a:bodyPr wrap="none" rtlCol="0">
            <a:spAutoFit/>
          </a:bodyPr>
          <a:lstStyle/>
          <a:p>
            <a:r>
              <a:rPr lang="aa-ET" sz="2400" dirty="0"/>
              <a:t>Infectee</a:t>
            </a:r>
          </a:p>
        </p:txBody>
      </p:sp>
      <p:sp>
        <p:nvSpPr>
          <p:cNvPr id="8" name="Rectangle 7">
            <a:extLst>
              <a:ext uri="{FF2B5EF4-FFF2-40B4-BE49-F238E27FC236}">
                <a16:creationId xmlns:a16="http://schemas.microsoft.com/office/drawing/2014/main" xmlns="" id="{48C31625-76C7-1E4C-967C-48AD8359DB6B}"/>
              </a:ext>
            </a:extLst>
          </p:cNvPr>
          <p:cNvSpPr/>
          <p:nvPr/>
        </p:nvSpPr>
        <p:spPr>
          <a:xfrm>
            <a:off x="5074023" y="3485390"/>
            <a:ext cx="2637967" cy="27033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9" name="TextBox 8">
            <a:extLst>
              <a:ext uri="{FF2B5EF4-FFF2-40B4-BE49-F238E27FC236}">
                <a16:creationId xmlns:a16="http://schemas.microsoft.com/office/drawing/2014/main" xmlns="" id="{7F47BE9D-BC3D-9B4F-995F-66F2C5C8E3EE}"/>
              </a:ext>
            </a:extLst>
          </p:cNvPr>
          <p:cNvSpPr txBox="1"/>
          <p:nvPr/>
        </p:nvSpPr>
        <p:spPr>
          <a:xfrm>
            <a:off x="701040" y="3880437"/>
            <a:ext cx="3154680" cy="2308324"/>
          </a:xfrm>
          <a:prstGeom prst="rect">
            <a:avLst/>
          </a:prstGeom>
          <a:noFill/>
        </p:spPr>
        <p:txBody>
          <a:bodyPr wrap="square" rtlCol="0">
            <a:spAutoFit/>
          </a:bodyPr>
          <a:lstStyle/>
          <a:p>
            <a:r>
              <a:rPr lang="aa-ET" sz="4000" dirty="0">
                <a:solidFill>
                  <a:schemeClr val="accent2">
                    <a:lumMod val="75000"/>
                  </a:schemeClr>
                </a:solidFill>
              </a:rPr>
              <a:t>Both non-vaccinated:</a:t>
            </a:r>
          </a:p>
          <a:p>
            <a:r>
              <a:rPr lang="en-GB" sz="3200" dirty="0">
                <a:solidFill>
                  <a:schemeClr val="accent2">
                    <a:lumMod val="75000"/>
                  </a:schemeClr>
                </a:solidFill>
              </a:rPr>
              <a:t>M</a:t>
            </a:r>
            <a:r>
              <a:rPr lang="aa-ET" sz="3200" dirty="0">
                <a:solidFill>
                  <a:schemeClr val="accent2">
                    <a:lumMod val="75000"/>
                  </a:schemeClr>
                </a:solidFill>
              </a:rPr>
              <a:t>ore cases than expected</a:t>
            </a:r>
          </a:p>
        </p:txBody>
      </p:sp>
      <p:sp>
        <p:nvSpPr>
          <p:cNvPr id="2" name="TextBox 1">
            <a:extLst>
              <a:ext uri="{FF2B5EF4-FFF2-40B4-BE49-F238E27FC236}">
                <a16:creationId xmlns:a16="http://schemas.microsoft.com/office/drawing/2014/main" xmlns="" id="{8E981CD0-E4D3-5945-BDE1-1CEF831C375E}"/>
              </a:ext>
            </a:extLst>
          </p:cNvPr>
          <p:cNvSpPr txBox="1"/>
          <p:nvPr/>
        </p:nvSpPr>
        <p:spPr>
          <a:xfrm>
            <a:off x="701040" y="6248400"/>
            <a:ext cx="3625160" cy="369332"/>
          </a:xfrm>
          <a:prstGeom prst="rect">
            <a:avLst/>
          </a:prstGeom>
          <a:noFill/>
        </p:spPr>
        <p:txBody>
          <a:bodyPr wrap="none" rtlCol="0">
            <a:spAutoFit/>
          </a:bodyPr>
          <a:lstStyle/>
          <a:p>
            <a:r>
              <a:rPr lang="aa-ET" i="1" dirty="0"/>
              <a:t>Van Dissel, Kamerbriefing, Sept 2021</a:t>
            </a:r>
          </a:p>
        </p:txBody>
      </p:sp>
    </p:spTree>
    <p:extLst>
      <p:ext uri="{BB962C8B-B14F-4D97-AF65-F5344CB8AC3E}">
        <p14:creationId xmlns:p14="http://schemas.microsoft.com/office/powerpoint/2010/main" val="3195943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264B789-617B-8B45-BE77-FC4CA39CBE03}"/>
              </a:ext>
            </a:extLst>
          </p:cNvPr>
          <p:cNvPicPr>
            <a:picLocks noChangeAspect="1"/>
          </p:cNvPicPr>
          <p:nvPr/>
        </p:nvPicPr>
        <p:blipFill>
          <a:blip r:embed="rId2"/>
          <a:stretch>
            <a:fillRect/>
          </a:stretch>
        </p:blipFill>
        <p:spPr>
          <a:xfrm>
            <a:off x="4371042" y="549303"/>
            <a:ext cx="7958396" cy="6059861"/>
          </a:xfrm>
          <a:prstGeom prst="rect">
            <a:avLst/>
          </a:prstGeom>
        </p:spPr>
      </p:pic>
      <p:pic>
        <p:nvPicPr>
          <p:cNvPr id="5" name="Picture 4">
            <a:extLst>
              <a:ext uri="{FF2B5EF4-FFF2-40B4-BE49-F238E27FC236}">
                <a16:creationId xmlns:a16="http://schemas.microsoft.com/office/drawing/2014/main" xmlns="" id="{B93D79F3-25FE-2540-A62D-7B3D3122ED83}"/>
              </a:ext>
            </a:extLst>
          </p:cNvPr>
          <p:cNvPicPr>
            <a:picLocks noChangeAspect="1"/>
          </p:cNvPicPr>
          <p:nvPr/>
        </p:nvPicPr>
        <p:blipFill>
          <a:blip r:embed="rId3"/>
          <a:stretch>
            <a:fillRect/>
          </a:stretch>
        </p:blipFill>
        <p:spPr>
          <a:xfrm>
            <a:off x="307042" y="387350"/>
            <a:ext cx="4064000" cy="2120900"/>
          </a:xfrm>
          <a:prstGeom prst="rect">
            <a:avLst/>
          </a:prstGeom>
        </p:spPr>
      </p:pic>
      <p:sp>
        <p:nvSpPr>
          <p:cNvPr id="6" name="TextBox 5">
            <a:extLst>
              <a:ext uri="{FF2B5EF4-FFF2-40B4-BE49-F238E27FC236}">
                <a16:creationId xmlns:a16="http://schemas.microsoft.com/office/drawing/2014/main" xmlns="" id="{D1B6B424-151B-2247-BEA9-42E1D2B43A8F}"/>
              </a:ext>
            </a:extLst>
          </p:cNvPr>
          <p:cNvSpPr txBox="1"/>
          <p:nvPr/>
        </p:nvSpPr>
        <p:spPr>
          <a:xfrm>
            <a:off x="307042" y="2788920"/>
            <a:ext cx="1161215" cy="461665"/>
          </a:xfrm>
          <a:prstGeom prst="rect">
            <a:avLst/>
          </a:prstGeom>
          <a:noFill/>
        </p:spPr>
        <p:txBody>
          <a:bodyPr wrap="none" rtlCol="0">
            <a:spAutoFit/>
          </a:bodyPr>
          <a:lstStyle/>
          <a:p>
            <a:r>
              <a:rPr lang="aa-ET" sz="2400" dirty="0"/>
              <a:t>Infector</a:t>
            </a:r>
          </a:p>
        </p:txBody>
      </p:sp>
      <p:sp>
        <p:nvSpPr>
          <p:cNvPr id="7" name="TextBox 6">
            <a:extLst>
              <a:ext uri="{FF2B5EF4-FFF2-40B4-BE49-F238E27FC236}">
                <a16:creationId xmlns:a16="http://schemas.microsoft.com/office/drawing/2014/main" xmlns="" id="{28CE2A05-3000-D64B-A464-EBFF7E189582}"/>
              </a:ext>
            </a:extLst>
          </p:cNvPr>
          <p:cNvSpPr txBox="1"/>
          <p:nvPr/>
        </p:nvSpPr>
        <p:spPr>
          <a:xfrm>
            <a:off x="2821642" y="2788919"/>
            <a:ext cx="1199367" cy="461665"/>
          </a:xfrm>
          <a:prstGeom prst="rect">
            <a:avLst/>
          </a:prstGeom>
          <a:noFill/>
        </p:spPr>
        <p:txBody>
          <a:bodyPr wrap="none" rtlCol="0">
            <a:spAutoFit/>
          </a:bodyPr>
          <a:lstStyle/>
          <a:p>
            <a:r>
              <a:rPr lang="aa-ET" sz="2400" dirty="0"/>
              <a:t>Infectee</a:t>
            </a:r>
          </a:p>
        </p:txBody>
      </p:sp>
      <p:sp>
        <p:nvSpPr>
          <p:cNvPr id="8" name="Rectangle 7">
            <a:extLst>
              <a:ext uri="{FF2B5EF4-FFF2-40B4-BE49-F238E27FC236}">
                <a16:creationId xmlns:a16="http://schemas.microsoft.com/office/drawing/2014/main" xmlns="" id="{48C31625-76C7-1E4C-967C-48AD8359DB6B}"/>
              </a:ext>
            </a:extLst>
          </p:cNvPr>
          <p:cNvSpPr/>
          <p:nvPr/>
        </p:nvSpPr>
        <p:spPr>
          <a:xfrm>
            <a:off x="7530352" y="979542"/>
            <a:ext cx="2637967" cy="27033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 name="TextBox 1">
            <a:extLst>
              <a:ext uri="{FF2B5EF4-FFF2-40B4-BE49-F238E27FC236}">
                <a16:creationId xmlns:a16="http://schemas.microsoft.com/office/drawing/2014/main" xmlns="" id="{8E981CD0-E4D3-5945-BDE1-1CEF831C375E}"/>
              </a:ext>
            </a:extLst>
          </p:cNvPr>
          <p:cNvSpPr txBox="1"/>
          <p:nvPr/>
        </p:nvSpPr>
        <p:spPr>
          <a:xfrm>
            <a:off x="701040" y="6248400"/>
            <a:ext cx="3625160" cy="369332"/>
          </a:xfrm>
          <a:prstGeom prst="rect">
            <a:avLst/>
          </a:prstGeom>
          <a:noFill/>
        </p:spPr>
        <p:txBody>
          <a:bodyPr wrap="none" rtlCol="0">
            <a:spAutoFit/>
          </a:bodyPr>
          <a:lstStyle/>
          <a:p>
            <a:r>
              <a:rPr lang="aa-ET" i="1" dirty="0"/>
              <a:t>Van Dissel, Kamerbriefing, Sept 2021</a:t>
            </a:r>
          </a:p>
        </p:txBody>
      </p:sp>
      <p:sp>
        <p:nvSpPr>
          <p:cNvPr id="10" name="TextBox 9">
            <a:extLst>
              <a:ext uri="{FF2B5EF4-FFF2-40B4-BE49-F238E27FC236}">
                <a16:creationId xmlns:a16="http://schemas.microsoft.com/office/drawing/2014/main" xmlns="" id="{3A641030-2003-7B47-8CA2-C2D0255DA133}"/>
              </a:ext>
            </a:extLst>
          </p:cNvPr>
          <p:cNvSpPr txBox="1"/>
          <p:nvPr/>
        </p:nvSpPr>
        <p:spPr>
          <a:xfrm>
            <a:off x="456575" y="3682913"/>
            <a:ext cx="3154680" cy="2308324"/>
          </a:xfrm>
          <a:prstGeom prst="rect">
            <a:avLst/>
          </a:prstGeom>
          <a:noFill/>
        </p:spPr>
        <p:txBody>
          <a:bodyPr wrap="square" rtlCol="0">
            <a:spAutoFit/>
          </a:bodyPr>
          <a:lstStyle/>
          <a:p>
            <a:r>
              <a:rPr lang="aa-ET" sz="4000" dirty="0">
                <a:solidFill>
                  <a:schemeClr val="accent2">
                    <a:lumMod val="75000"/>
                  </a:schemeClr>
                </a:solidFill>
              </a:rPr>
              <a:t>Both vaccinated</a:t>
            </a:r>
          </a:p>
          <a:p>
            <a:r>
              <a:rPr lang="aa-ET" sz="3200" dirty="0">
                <a:solidFill>
                  <a:schemeClr val="accent2">
                    <a:lumMod val="75000"/>
                  </a:schemeClr>
                </a:solidFill>
              </a:rPr>
              <a:t>Less transmission than expected</a:t>
            </a:r>
          </a:p>
        </p:txBody>
      </p:sp>
    </p:spTree>
    <p:extLst>
      <p:ext uri="{BB962C8B-B14F-4D97-AF65-F5344CB8AC3E}">
        <p14:creationId xmlns:p14="http://schemas.microsoft.com/office/powerpoint/2010/main" val="475482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264B789-617B-8B45-BE77-FC4CA39CBE03}"/>
              </a:ext>
            </a:extLst>
          </p:cNvPr>
          <p:cNvPicPr>
            <a:picLocks noChangeAspect="1"/>
          </p:cNvPicPr>
          <p:nvPr/>
        </p:nvPicPr>
        <p:blipFill>
          <a:blip r:embed="rId2"/>
          <a:stretch>
            <a:fillRect/>
          </a:stretch>
        </p:blipFill>
        <p:spPr>
          <a:xfrm>
            <a:off x="4371042" y="557871"/>
            <a:ext cx="7958396" cy="6059861"/>
          </a:xfrm>
          <a:prstGeom prst="rect">
            <a:avLst/>
          </a:prstGeom>
        </p:spPr>
      </p:pic>
      <p:pic>
        <p:nvPicPr>
          <p:cNvPr id="5" name="Picture 4">
            <a:extLst>
              <a:ext uri="{FF2B5EF4-FFF2-40B4-BE49-F238E27FC236}">
                <a16:creationId xmlns:a16="http://schemas.microsoft.com/office/drawing/2014/main" xmlns="" id="{B93D79F3-25FE-2540-A62D-7B3D3122ED83}"/>
              </a:ext>
            </a:extLst>
          </p:cNvPr>
          <p:cNvPicPr>
            <a:picLocks noChangeAspect="1"/>
          </p:cNvPicPr>
          <p:nvPr/>
        </p:nvPicPr>
        <p:blipFill>
          <a:blip r:embed="rId3"/>
          <a:stretch>
            <a:fillRect/>
          </a:stretch>
        </p:blipFill>
        <p:spPr>
          <a:xfrm>
            <a:off x="307042" y="387350"/>
            <a:ext cx="4064000" cy="2120900"/>
          </a:xfrm>
          <a:prstGeom prst="rect">
            <a:avLst/>
          </a:prstGeom>
        </p:spPr>
      </p:pic>
      <p:sp>
        <p:nvSpPr>
          <p:cNvPr id="6" name="TextBox 5">
            <a:extLst>
              <a:ext uri="{FF2B5EF4-FFF2-40B4-BE49-F238E27FC236}">
                <a16:creationId xmlns:a16="http://schemas.microsoft.com/office/drawing/2014/main" xmlns="" id="{D1B6B424-151B-2247-BEA9-42E1D2B43A8F}"/>
              </a:ext>
            </a:extLst>
          </p:cNvPr>
          <p:cNvSpPr txBox="1"/>
          <p:nvPr/>
        </p:nvSpPr>
        <p:spPr>
          <a:xfrm>
            <a:off x="307042" y="2788920"/>
            <a:ext cx="1161215" cy="461665"/>
          </a:xfrm>
          <a:prstGeom prst="rect">
            <a:avLst/>
          </a:prstGeom>
          <a:noFill/>
        </p:spPr>
        <p:txBody>
          <a:bodyPr wrap="none" rtlCol="0">
            <a:spAutoFit/>
          </a:bodyPr>
          <a:lstStyle/>
          <a:p>
            <a:r>
              <a:rPr lang="aa-ET" sz="2400" dirty="0"/>
              <a:t>Infector</a:t>
            </a:r>
          </a:p>
        </p:txBody>
      </p:sp>
      <p:sp>
        <p:nvSpPr>
          <p:cNvPr id="7" name="TextBox 6">
            <a:extLst>
              <a:ext uri="{FF2B5EF4-FFF2-40B4-BE49-F238E27FC236}">
                <a16:creationId xmlns:a16="http://schemas.microsoft.com/office/drawing/2014/main" xmlns="" id="{28CE2A05-3000-D64B-A464-EBFF7E189582}"/>
              </a:ext>
            </a:extLst>
          </p:cNvPr>
          <p:cNvSpPr txBox="1"/>
          <p:nvPr/>
        </p:nvSpPr>
        <p:spPr>
          <a:xfrm>
            <a:off x="2821642" y="2788919"/>
            <a:ext cx="1199367" cy="461665"/>
          </a:xfrm>
          <a:prstGeom prst="rect">
            <a:avLst/>
          </a:prstGeom>
          <a:noFill/>
        </p:spPr>
        <p:txBody>
          <a:bodyPr wrap="none" rtlCol="0">
            <a:spAutoFit/>
          </a:bodyPr>
          <a:lstStyle/>
          <a:p>
            <a:r>
              <a:rPr lang="aa-ET" sz="2400" dirty="0"/>
              <a:t>Infectee</a:t>
            </a:r>
          </a:p>
        </p:txBody>
      </p:sp>
      <p:sp>
        <p:nvSpPr>
          <p:cNvPr id="8" name="Rectangle 7">
            <a:extLst>
              <a:ext uri="{FF2B5EF4-FFF2-40B4-BE49-F238E27FC236}">
                <a16:creationId xmlns:a16="http://schemas.microsoft.com/office/drawing/2014/main" xmlns="" id="{48C31625-76C7-1E4C-967C-48AD8359DB6B}"/>
              </a:ext>
            </a:extLst>
          </p:cNvPr>
          <p:cNvSpPr/>
          <p:nvPr/>
        </p:nvSpPr>
        <p:spPr>
          <a:xfrm>
            <a:off x="7512423" y="3485390"/>
            <a:ext cx="2637967" cy="27033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2" name="TextBox 1">
            <a:extLst>
              <a:ext uri="{FF2B5EF4-FFF2-40B4-BE49-F238E27FC236}">
                <a16:creationId xmlns:a16="http://schemas.microsoft.com/office/drawing/2014/main" xmlns="" id="{8E981CD0-E4D3-5945-BDE1-1CEF831C375E}"/>
              </a:ext>
            </a:extLst>
          </p:cNvPr>
          <p:cNvSpPr txBox="1"/>
          <p:nvPr/>
        </p:nvSpPr>
        <p:spPr>
          <a:xfrm>
            <a:off x="701040" y="6248400"/>
            <a:ext cx="3625160" cy="369332"/>
          </a:xfrm>
          <a:prstGeom prst="rect">
            <a:avLst/>
          </a:prstGeom>
          <a:noFill/>
        </p:spPr>
        <p:txBody>
          <a:bodyPr wrap="none" rtlCol="0">
            <a:spAutoFit/>
          </a:bodyPr>
          <a:lstStyle/>
          <a:p>
            <a:r>
              <a:rPr lang="aa-ET" i="1" dirty="0"/>
              <a:t>Van Dissel, Kamerbriefing, Sept 2021</a:t>
            </a:r>
          </a:p>
        </p:txBody>
      </p:sp>
      <p:sp>
        <p:nvSpPr>
          <p:cNvPr id="10" name="TextBox 9">
            <a:extLst>
              <a:ext uri="{FF2B5EF4-FFF2-40B4-BE49-F238E27FC236}">
                <a16:creationId xmlns:a16="http://schemas.microsoft.com/office/drawing/2014/main" xmlns="" id="{D5609F51-5162-0E4B-B60D-9A5F8808CE19}"/>
              </a:ext>
            </a:extLst>
          </p:cNvPr>
          <p:cNvSpPr txBox="1"/>
          <p:nvPr/>
        </p:nvSpPr>
        <p:spPr>
          <a:xfrm>
            <a:off x="614654" y="3880437"/>
            <a:ext cx="3154680" cy="2308324"/>
          </a:xfrm>
          <a:prstGeom prst="rect">
            <a:avLst/>
          </a:prstGeom>
          <a:noFill/>
        </p:spPr>
        <p:txBody>
          <a:bodyPr wrap="square" rtlCol="0">
            <a:spAutoFit/>
          </a:bodyPr>
          <a:lstStyle/>
          <a:p>
            <a:r>
              <a:rPr lang="aa-ET" sz="4000" dirty="0">
                <a:solidFill>
                  <a:schemeClr val="accent2">
                    <a:lumMod val="75000"/>
                  </a:schemeClr>
                </a:solidFill>
              </a:rPr>
              <a:t>Infectee</a:t>
            </a:r>
          </a:p>
          <a:p>
            <a:r>
              <a:rPr lang="aa-ET" sz="4000" dirty="0">
                <a:solidFill>
                  <a:schemeClr val="accent2">
                    <a:lumMod val="75000"/>
                  </a:schemeClr>
                </a:solidFill>
              </a:rPr>
              <a:t>vaccinated</a:t>
            </a:r>
          </a:p>
          <a:p>
            <a:r>
              <a:rPr lang="aa-ET" sz="3200" dirty="0">
                <a:solidFill>
                  <a:schemeClr val="accent2">
                    <a:lumMod val="75000"/>
                  </a:schemeClr>
                </a:solidFill>
              </a:rPr>
              <a:t>Less transmission than expected</a:t>
            </a:r>
          </a:p>
        </p:txBody>
      </p:sp>
    </p:spTree>
    <p:extLst>
      <p:ext uri="{BB962C8B-B14F-4D97-AF65-F5344CB8AC3E}">
        <p14:creationId xmlns:p14="http://schemas.microsoft.com/office/powerpoint/2010/main" val="15825761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E83CE5D-14D1-FE46-BD92-39FE52F40FAA}"/>
              </a:ext>
            </a:extLst>
          </p:cNvPr>
          <p:cNvSpPr/>
          <p:nvPr/>
        </p:nvSpPr>
        <p:spPr>
          <a:xfrm>
            <a:off x="838200" y="6197064"/>
            <a:ext cx="9189720" cy="369332"/>
          </a:xfrm>
          <a:prstGeom prst="rect">
            <a:avLst/>
          </a:prstGeom>
        </p:spPr>
        <p:txBody>
          <a:bodyPr wrap="square">
            <a:spAutoFit/>
          </a:bodyPr>
          <a:lstStyle/>
          <a:p>
            <a:r>
              <a:rPr lang="aa-ET" i="1" dirty="0"/>
              <a:t>De Gier et al. https://www.medrxiv.org/content/10.1101/2021.09.15.21263613v1</a:t>
            </a:r>
          </a:p>
        </p:txBody>
      </p:sp>
      <p:pic>
        <p:nvPicPr>
          <p:cNvPr id="4" name="Picture 3">
            <a:extLst>
              <a:ext uri="{FF2B5EF4-FFF2-40B4-BE49-F238E27FC236}">
                <a16:creationId xmlns:a16="http://schemas.microsoft.com/office/drawing/2014/main" xmlns="" id="{31410CE0-7482-CA4C-98A1-1073AF990B6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09360" y="3246119"/>
            <a:ext cx="5882640" cy="2866357"/>
          </a:xfrm>
          <a:prstGeom prst="rect">
            <a:avLst/>
          </a:prstGeom>
        </p:spPr>
      </p:pic>
      <p:pic>
        <p:nvPicPr>
          <p:cNvPr id="5" name="Picture 4">
            <a:extLst>
              <a:ext uri="{FF2B5EF4-FFF2-40B4-BE49-F238E27FC236}">
                <a16:creationId xmlns:a16="http://schemas.microsoft.com/office/drawing/2014/main" xmlns="" id="{EAABC988-E69F-E046-8828-19EB2B7FF78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27806" y="3246120"/>
            <a:ext cx="5568194" cy="2682240"/>
          </a:xfrm>
          <a:prstGeom prst="rect">
            <a:avLst/>
          </a:prstGeom>
        </p:spPr>
      </p:pic>
      <p:sp>
        <p:nvSpPr>
          <p:cNvPr id="6" name="TextBox 5">
            <a:extLst>
              <a:ext uri="{FF2B5EF4-FFF2-40B4-BE49-F238E27FC236}">
                <a16:creationId xmlns:a16="http://schemas.microsoft.com/office/drawing/2014/main" xmlns="" id="{6D8E1A16-BC24-2444-A2D8-76A544249CCC}"/>
              </a:ext>
            </a:extLst>
          </p:cNvPr>
          <p:cNvSpPr txBox="1"/>
          <p:nvPr/>
        </p:nvSpPr>
        <p:spPr>
          <a:xfrm>
            <a:off x="1071282" y="615017"/>
            <a:ext cx="4647811" cy="1077218"/>
          </a:xfrm>
          <a:prstGeom prst="rect">
            <a:avLst/>
          </a:prstGeom>
          <a:noFill/>
        </p:spPr>
        <p:txBody>
          <a:bodyPr wrap="none" rtlCol="0">
            <a:spAutoFit/>
          </a:bodyPr>
          <a:lstStyle/>
          <a:p>
            <a:r>
              <a:rPr lang="aa-ET" sz="3200" b="1" dirty="0"/>
              <a:t>Number</a:t>
            </a:r>
            <a:r>
              <a:rPr lang="aa-ET" sz="3200" dirty="0"/>
              <a:t> hospitalized </a:t>
            </a:r>
          </a:p>
          <a:p>
            <a:r>
              <a:rPr lang="aa-ET" sz="3200" dirty="0"/>
              <a:t>vaccinated/non vaccinated</a:t>
            </a:r>
          </a:p>
        </p:txBody>
      </p:sp>
      <p:sp>
        <p:nvSpPr>
          <p:cNvPr id="7" name="TextBox 6">
            <a:extLst>
              <a:ext uri="{FF2B5EF4-FFF2-40B4-BE49-F238E27FC236}">
                <a16:creationId xmlns:a16="http://schemas.microsoft.com/office/drawing/2014/main" xmlns="" id="{59C7268E-8E4E-E445-BC10-75F4C3DDCBD7}"/>
              </a:ext>
            </a:extLst>
          </p:cNvPr>
          <p:cNvSpPr txBox="1"/>
          <p:nvPr/>
        </p:nvSpPr>
        <p:spPr>
          <a:xfrm>
            <a:off x="6584069" y="615017"/>
            <a:ext cx="4647811" cy="1077218"/>
          </a:xfrm>
          <a:prstGeom prst="rect">
            <a:avLst/>
          </a:prstGeom>
          <a:noFill/>
        </p:spPr>
        <p:txBody>
          <a:bodyPr wrap="none" rtlCol="0">
            <a:spAutoFit/>
          </a:bodyPr>
          <a:lstStyle/>
          <a:p>
            <a:r>
              <a:rPr lang="aa-ET" sz="3200" b="1" dirty="0"/>
              <a:t>Incidence</a:t>
            </a:r>
            <a:r>
              <a:rPr lang="aa-ET" sz="3200" dirty="0"/>
              <a:t> hospitalized </a:t>
            </a:r>
          </a:p>
          <a:p>
            <a:r>
              <a:rPr lang="aa-ET" sz="3200" dirty="0"/>
              <a:t>vaccinated/non vaccinated</a:t>
            </a:r>
          </a:p>
        </p:txBody>
      </p:sp>
      <p:sp>
        <p:nvSpPr>
          <p:cNvPr id="8" name="Down Arrow 7">
            <a:extLst>
              <a:ext uri="{FF2B5EF4-FFF2-40B4-BE49-F238E27FC236}">
                <a16:creationId xmlns:a16="http://schemas.microsoft.com/office/drawing/2014/main" xmlns="" id="{BABE37B5-AD1F-7541-9A7F-F5C3FE14D492}"/>
              </a:ext>
            </a:extLst>
          </p:cNvPr>
          <p:cNvSpPr/>
          <p:nvPr/>
        </p:nvSpPr>
        <p:spPr>
          <a:xfrm>
            <a:off x="5273041" y="4511040"/>
            <a:ext cx="289559"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9" name="TextBox 8">
            <a:extLst>
              <a:ext uri="{FF2B5EF4-FFF2-40B4-BE49-F238E27FC236}">
                <a16:creationId xmlns:a16="http://schemas.microsoft.com/office/drawing/2014/main" xmlns="" id="{31177DD4-A575-3A41-9B5B-89787B10535F}"/>
              </a:ext>
            </a:extLst>
          </p:cNvPr>
          <p:cNvSpPr txBox="1"/>
          <p:nvPr/>
        </p:nvSpPr>
        <p:spPr>
          <a:xfrm>
            <a:off x="4398099" y="3520440"/>
            <a:ext cx="1697901" cy="830997"/>
          </a:xfrm>
          <a:prstGeom prst="rect">
            <a:avLst/>
          </a:prstGeom>
          <a:noFill/>
        </p:spPr>
        <p:txBody>
          <a:bodyPr wrap="none" rtlCol="0">
            <a:spAutoFit/>
          </a:bodyPr>
          <a:lstStyle/>
          <a:p>
            <a:r>
              <a:rPr lang="aa-ET" sz="2400" dirty="0">
                <a:solidFill>
                  <a:schemeClr val="accent1">
                    <a:lumMod val="75000"/>
                  </a:schemeClr>
                </a:solidFill>
              </a:rPr>
              <a:t>Similar in </a:t>
            </a:r>
          </a:p>
          <a:p>
            <a:r>
              <a:rPr lang="en-GB" sz="2400" dirty="0">
                <a:solidFill>
                  <a:schemeClr val="accent1">
                    <a:lumMod val="75000"/>
                  </a:schemeClr>
                </a:solidFill>
              </a:rPr>
              <a:t>B</a:t>
            </a:r>
            <a:r>
              <a:rPr lang="aa-ET" sz="2400" dirty="0">
                <a:solidFill>
                  <a:schemeClr val="accent1">
                    <a:lumMod val="75000"/>
                  </a:schemeClr>
                </a:solidFill>
              </a:rPr>
              <a:t>oth groups</a:t>
            </a:r>
          </a:p>
        </p:txBody>
      </p:sp>
      <p:sp>
        <p:nvSpPr>
          <p:cNvPr id="10" name="Down Arrow 9">
            <a:extLst>
              <a:ext uri="{FF2B5EF4-FFF2-40B4-BE49-F238E27FC236}">
                <a16:creationId xmlns:a16="http://schemas.microsoft.com/office/drawing/2014/main" xmlns="" id="{E12CF285-5266-A34B-936D-E51DCC4DD157}"/>
              </a:ext>
            </a:extLst>
          </p:cNvPr>
          <p:cNvSpPr/>
          <p:nvPr/>
        </p:nvSpPr>
        <p:spPr>
          <a:xfrm>
            <a:off x="10942321" y="3246120"/>
            <a:ext cx="289559"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1" name="TextBox 10">
            <a:extLst>
              <a:ext uri="{FF2B5EF4-FFF2-40B4-BE49-F238E27FC236}">
                <a16:creationId xmlns:a16="http://schemas.microsoft.com/office/drawing/2014/main" xmlns="" id="{BC076041-F482-874D-8AB7-233B6CEB0BF9}"/>
              </a:ext>
            </a:extLst>
          </p:cNvPr>
          <p:cNvSpPr txBox="1"/>
          <p:nvPr/>
        </p:nvSpPr>
        <p:spPr>
          <a:xfrm>
            <a:off x="9984524" y="1911438"/>
            <a:ext cx="1837750" cy="1200329"/>
          </a:xfrm>
          <a:prstGeom prst="rect">
            <a:avLst/>
          </a:prstGeom>
          <a:noFill/>
        </p:spPr>
        <p:txBody>
          <a:bodyPr wrap="square" rtlCol="0">
            <a:spAutoFit/>
          </a:bodyPr>
          <a:lstStyle/>
          <a:p>
            <a:r>
              <a:rPr lang="aa-ET" sz="2400" dirty="0">
                <a:solidFill>
                  <a:schemeClr val="accent1">
                    <a:lumMod val="75000"/>
                  </a:schemeClr>
                </a:solidFill>
              </a:rPr>
              <a:t>Much higher in </a:t>
            </a:r>
            <a:r>
              <a:rPr lang="en-US" sz="2400" dirty="0">
                <a:solidFill>
                  <a:schemeClr val="accent1">
                    <a:lumMod val="75000"/>
                  </a:schemeClr>
                </a:solidFill>
              </a:rPr>
              <a:t>non-vaccinated</a:t>
            </a:r>
            <a:endParaRPr lang="aa-ET" sz="2400" dirty="0">
              <a:solidFill>
                <a:schemeClr val="accent1">
                  <a:lumMod val="75000"/>
                </a:schemeClr>
              </a:solidFill>
            </a:endParaRPr>
          </a:p>
        </p:txBody>
      </p:sp>
    </p:spTree>
    <p:extLst>
      <p:ext uri="{BB962C8B-B14F-4D97-AF65-F5344CB8AC3E}">
        <p14:creationId xmlns:p14="http://schemas.microsoft.com/office/powerpoint/2010/main" val="13239917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AB9CD20D-7FBE-8647-8DF2-4E4923C36031}"/>
              </a:ext>
            </a:extLst>
          </p:cNvPr>
          <p:cNvPicPr/>
          <p:nvPr/>
        </p:nvPicPr>
        <p:blipFill rotWithShape="1">
          <a:blip r:embed="rId2" cstate="print">
            <a:extLst>
              <a:ext uri="{28A0092B-C50C-407E-A947-70E740481C1C}">
                <a14:useLocalDpi xmlns:a14="http://schemas.microsoft.com/office/drawing/2010/main"/>
              </a:ext>
            </a:extLst>
          </a:blip>
          <a:srcRect b="4343"/>
          <a:stretch/>
        </p:blipFill>
        <p:spPr bwMode="auto">
          <a:xfrm>
            <a:off x="1140941" y="1447286"/>
            <a:ext cx="9910119" cy="5175692"/>
          </a:xfrm>
          <a:prstGeom prst="rect">
            <a:avLst/>
          </a:prstGeom>
          <a:noFill/>
        </p:spPr>
      </p:pic>
      <p:sp>
        <p:nvSpPr>
          <p:cNvPr id="3" name="TextBox 2">
            <a:extLst>
              <a:ext uri="{FF2B5EF4-FFF2-40B4-BE49-F238E27FC236}">
                <a16:creationId xmlns:a16="http://schemas.microsoft.com/office/drawing/2014/main" xmlns="" id="{1C573E66-78BB-7F41-996B-F2CD34C15F45}"/>
              </a:ext>
            </a:extLst>
          </p:cNvPr>
          <p:cNvSpPr txBox="1"/>
          <p:nvPr/>
        </p:nvSpPr>
        <p:spPr>
          <a:xfrm>
            <a:off x="675245" y="6143595"/>
            <a:ext cx="4370620" cy="400110"/>
          </a:xfrm>
          <a:prstGeom prst="rect">
            <a:avLst/>
          </a:prstGeom>
          <a:noFill/>
        </p:spPr>
        <p:txBody>
          <a:bodyPr wrap="none" rtlCol="0">
            <a:spAutoFit/>
          </a:bodyPr>
          <a:lstStyle/>
          <a:p>
            <a:r>
              <a:rPr lang="aa-ET" sz="2000" i="1" dirty="0"/>
              <a:t>tMRCA mid november – early december</a:t>
            </a:r>
          </a:p>
        </p:txBody>
      </p:sp>
      <p:sp>
        <p:nvSpPr>
          <p:cNvPr id="4" name="TextBox 3">
            <a:extLst>
              <a:ext uri="{FF2B5EF4-FFF2-40B4-BE49-F238E27FC236}">
                <a16:creationId xmlns:a16="http://schemas.microsoft.com/office/drawing/2014/main" xmlns="" id="{DD7E9F03-D4CB-2C4F-8DD3-B337FE42D249}"/>
              </a:ext>
            </a:extLst>
          </p:cNvPr>
          <p:cNvSpPr txBox="1"/>
          <p:nvPr/>
        </p:nvSpPr>
        <p:spPr>
          <a:xfrm>
            <a:off x="850176" y="314295"/>
            <a:ext cx="9736609" cy="1077218"/>
          </a:xfrm>
          <a:prstGeom prst="rect">
            <a:avLst/>
          </a:prstGeom>
          <a:noFill/>
        </p:spPr>
        <p:txBody>
          <a:bodyPr wrap="square" rtlCol="0">
            <a:spAutoFit/>
          </a:bodyPr>
          <a:lstStyle/>
          <a:p>
            <a:r>
              <a:rPr lang="aa-ET" sz="3200" dirty="0"/>
              <a:t>Virus from the first identified cases already differ &gt; missed circulation? Repeated spillovers?</a:t>
            </a:r>
          </a:p>
        </p:txBody>
      </p:sp>
      <p:sp>
        <p:nvSpPr>
          <p:cNvPr id="6" name="Rectangle 5">
            <a:extLst>
              <a:ext uri="{FF2B5EF4-FFF2-40B4-BE49-F238E27FC236}">
                <a16:creationId xmlns:a16="http://schemas.microsoft.com/office/drawing/2014/main" xmlns="" id="{EC6C8D31-8037-9E4D-83E3-8F740ACB498E}"/>
              </a:ext>
            </a:extLst>
          </p:cNvPr>
          <p:cNvSpPr/>
          <p:nvPr/>
        </p:nvSpPr>
        <p:spPr>
          <a:xfrm>
            <a:off x="675245" y="6143595"/>
            <a:ext cx="4328029" cy="571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5" name="Rectangle 4">
            <a:extLst>
              <a:ext uri="{FF2B5EF4-FFF2-40B4-BE49-F238E27FC236}">
                <a16:creationId xmlns:a16="http://schemas.microsoft.com/office/drawing/2014/main" xmlns="" id="{C43C99C6-BC0F-A048-9C97-541A9E8806CD}"/>
              </a:ext>
            </a:extLst>
          </p:cNvPr>
          <p:cNvSpPr/>
          <p:nvPr/>
        </p:nvSpPr>
        <p:spPr>
          <a:xfrm>
            <a:off x="566741" y="6284423"/>
            <a:ext cx="8873067" cy="338554"/>
          </a:xfrm>
          <a:prstGeom prst="rect">
            <a:avLst/>
          </a:prstGeom>
          <a:solidFill>
            <a:schemeClr val="bg1"/>
          </a:solidFill>
        </p:spPr>
        <p:txBody>
          <a:bodyPr wrap="square">
            <a:spAutoFit/>
          </a:bodyPr>
          <a:lstStyle/>
          <a:p>
            <a:pPr algn="r"/>
            <a:r>
              <a:rPr lang="en-GB" sz="1600" i="1" dirty="0"/>
              <a:t>https://</a:t>
            </a:r>
            <a:r>
              <a:rPr lang="en-GB" sz="1600" i="1" dirty="0" err="1"/>
              <a:t>www.who.int</a:t>
            </a:r>
            <a:r>
              <a:rPr lang="en-GB" sz="1600" i="1" dirty="0"/>
              <a:t>/publications/</a:t>
            </a:r>
            <a:r>
              <a:rPr lang="en-GB" sz="1600" i="1" dirty="0" err="1"/>
              <a:t>i</a:t>
            </a:r>
            <a:r>
              <a:rPr lang="en-GB" sz="1600" i="1" dirty="0"/>
              <a:t>/item/who-convened-global-study-of-origins-of-sars-cov-2-china-part</a:t>
            </a:r>
            <a:endParaRPr lang="aa-ET" sz="1600" i="1" dirty="0"/>
          </a:p>
        </p:txBody>
      </p:sp>
      <p:pic>
        <p:nvPicPr>
          <p:cNvPr id="7" name="图片 7">
            <a:extLst>
              <a:ext uri="{FF2B5EF4-FFF2-40B4-BE49-F238E27FC236}">
                <a16:creationId xmlns:a16="http://schemas.microsoft.com/office/drawing/2014/main" xmlns="" id="{A7A586DC-C5B9-E549-9B6A-AB97D88DF638}"/>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9548312" y="1152010"/>
            <a:ext cx="2076947" cy="5563115"/>
          </a:xfrm>
          <a:prstGeom prst="rect">
            <a:avLst/>
          </a:prstGeom>
          <a:noFill/>
        </p:spPr>
      </p:pic>
    </p:spTree>
    <p:extLst>
      <p:ext uri="{BB962C8B-B14F-4D97-AF65-F5344CB8AC3E}">
        <p14:creationId xmlns:p14="http://schemas.microsoft.com/office/powerpoint/2010/main" val="2848315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4FCE6A6-DA99-6346-9591-47EB2BD75F56}"/>
              </a:ext>
            </a:extLst>
          </p:cNvPr>
          <p:cNvSpPr/>
          <p:nvPr/>
        </p:nvSpPr>
        <p:spPr bwMode="auto">
          <a:xfrm>
            <a:off x="1282601" y="8090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i="1">
              <a:solidFill>
                <a:srgbClr val="0D1F74"/>
              </a:solidFill>
              <a:latin typeface="Arial" charset="0"/>
            </a:endParaRPr>
          </a:p>
        </p:txBody>
      </p:sp>
      <p:sp>
        <p:nvSpPr>
          <p:cNvPr id="80897" name="Title 1">
            <a:extLst>
              <a:ext uri="{FF2B5EF4-FFF2-40B4-BE49-F238E27FC236}">
                <a16:creationId xmlns:a16="http://schemas.microsoft.com/office/drawing/2014/main" xmlns="" id="{941A3FAF-A910-D141-893B-D6311A90B83F}"/>
              </a:ext>
            </a:extLst>
          </p:cNvPr>
          <p:cNvSpPr>
            <a:spLocks noGrp="1"/>
          </p:cNvSpPr>
          <p:nvPr>
            <p:ph type="title"/>
          </p:nvPr>
        </p:nvSpPr>
        <p:spPr>
          <a:xfrm>
            <a:off x="1460178" y="436436"/>
            <a:ext cx="8510588" cy="1003300"/>
          </a:xfrm>
        </p:spPr>
        <p:txBody>
          <a:bodyPr>
            <a:normAutofit fontScale="90000"/>
          </a:bodyPr>
          <a:lstStyle/>
          <a:p>
            <a:r>
              <a:rPr lang="en-US" altLang="en-US" b="0" dirty="0">
                <a:solidFill>
                  <a:srgbClr val="00B0F0"/>
                </a:solidFill>
                <a:ea typeface="ＭＳ Ｐゴシック" panose="020B0600070205080204" pitchFamily="34" charset="-128"/>
              </a:rPr>
              <a:t>China </a:t>
            </a:r>
            <a:r>
              <a:rPr lang="en-US" altLang="en-US" b="0" dirty="0" err="1">
                <a:solidFill>
                  <a:srgbClr val="00B0F0"/>
                </a:solidFill>
                <a:ea typeface="ＭＳ Ｐゴシック" panose="020B0600070205080204" pitchFamily="34" charset="-128"/>
              </a:rPr>
              <a:t>en</a:t>
            </a:r>
            <a:r>
              <a:rPr lang="en-US" altLang="en-US" b="0" dirty="0">
                <a:solidFill>
                  <a:srgbClr val="00B0F0"/>
                </a:solidFill>
                <a:ea typeface="ＭＳ Ｐゴシック" panose="020B0600070205080204" pitchFamily="34" charset="-128"/>
              </a:rPr>
              <a:t> </a:t>
            </a:r>
            <a:r>
              <a:rPr lang="en-US" altLang="en-US" b="0" dirty="0" err="1">
                <a:solidFill>
                  <a:srgbClr val="00B0F0"/>
                </a:solidFill>
                <a:ea typeface="ＭＳ Ｐゴシック" panose="020B0600070205080204" pitchFamily="34" charset="-128"/>
              </a:rPr>
              <a:t>levende</a:t>
            </a:r>
            <a:r>
              <a:rPr lang="en-US" altLang="en-US" b="0" dirty="0">
                <a:solidFill>
                  <a:srgbClr val="00B0F0"/>
                </a:solidFill>
                <a:ea typeface="ＭＳ Ｐゴシック" panose="020B0600070205080204" pitchFamily="34" charset="-128"/>
              </a:rPr>
              <a:t> </a:t>
            </a:r>
            <a:r>
              <a:rPr lang="en-US" altLang="en-US" b="0" dirty="0" err="1">
                <a:solidFill>
                  <a:srgbClr val="00B0F0"/>
                </a:solidFill>
                <a:ea typeface="ＭＳ Ｐゴシック" panose="020B0600070205080204" pitchFamily="34" charset="-128"/>
              </a:rPr>
              <a:t>dieren</a:t>
            </a:r>
            <a:r>
              <a:rPr lang="en-US" altLang="en-US" b="0" dirty="0">
                <a:solidFill>
                  <a:srgbClr val="00B0F0"/>
                </a:solidFill>
                <a:ea typeface="ＭＳ Ｐゴシック" panose="020B0600070205080204" pitchFamily="34" charset="-128"/>
              </a:rPr>
              <a:t> </a:t>
            </a:r>
            <a:r>
              <a:rPr lang="en-US" altLang="en-US" b="0" dirty="0" err="1">
                <a:solidFill>
                  <a:srgbClr val="00B0F0"/>
                </a:solidFill>
                <a:ea typeface="ＭＳ Ｐゴシック" panose="020B0600070205080204" pitchFamily="34" charset="-128"/>
              </a:rPr>
              <a:t>markten</a:t>
            </a:r>
            <a:r>
              <a:rPr lang="en-US" altLang="en-US" b="0" dirty="0">
                <a:solidFill>
                  <a:srgbClr val="00B0F0"/>
                </a:solidFill>
                <a:ea typeface="ＭＳ Ｐゴシック" panose="020B0600070205080204" pitchFamily="34" charset="-128"/>
              </a:rPr>
              <a:t/>
            </a:r>
            <a:br>
              <a:rPr lang="en-US" altLang="en-US" b="0" dirty="0">
                <a:solidFill>
                  <a:srgbClr val="00B0F0"/>
                </a:solidFill>
                <a:ea typeface="ＭＳ Ｐゴシック" panose="020B0600070205080204" pitchFamily="34" charset="-128"/>
              </a:rPr>
            </a:br>
            <a:endParaRPr lang="en-US" altLang="en-US" b="0" dirty="0">
              <a:solidFill>
                <a:srgbClr val="00B0F0"/>
              </a:solidFill>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xmlns="" id="{CAB753FF-C83E-FD49-A044-E85682CB0227}"/>
              </a:ext>
            </a:extLst>
          </p:cNvPr>
          <p:cNvSpPr txBox="1">
            <a:spLocks/>
          </p:cNvSpPr>
          <p:nvPr/>
        </p:nvSpPr>
        <p:spPr bwMode="auto">
          <a:xfrm>
            <a:off x="1765399" y="1323666"/>
            <a:ext cx="3779837"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lvl1pPr marL="282575" indent="-282575" algn="l" rtl="0" eaLnBrk="0" fontAlgn="base" hangingPunct="0">
              <a:lnSpc>
                <a:spcPct val="120000"/>
              </a:lnSpc>
              <a:spcBef>
                <a:spcPct val="20000"/>
              </a:spcBef>
              <a:spcAft>
                <a:spcPct val="0"/>
              </a:spcAft>
              <a:buClr>
                <a:srgbClr val="6CC7F2"/>
              </a:buClr>
              <a:buFont typeface="Wingdings" charset="2"/>
              <a:buChar char="§"/>
              <a:defRPr sz="2000">
                <a:solidFill>
                  <a:schemeClr val="tx1"/>
                </a:solidFill>
                <a:latin typeface="+mn-lt"/>
                <a:ea typeface="ＭＳ Ｐゴシック" pitchFamily="1" charset="-128"/>
                <a:cs typeface="ＭＳ Ｐゴシック" pitchFamily="1" charset="-128"/>
              </a:defRPr>
            </a:lvl1pPr>
            <a:lvl2pPr marL="765175" indent="-190500" algn="l" rtl="0" eaLnBrk="0" fontAlgn="base" hangingPunct="0">
              <a:lnSpc>
                <a:spcPct val="120000"/>
              </a:lnSpc>
              <a:spcBef>
                <a:spcPct val="20000"/>
              </a:spcBef>
              <a:spcAft>
                <a:spcPct val="0"/>
              </a:spcAft>
              <a:buClr>
                <a:srgbClr val="6CC7F2"/>
              </a:buClr>
              <a:buFont typeface="Wingdings" charset="2"/>
              <a:buChar char="§"/>
              <a:defRPr sz="2000">
                <a:solidFill>
                  <a:schemeClr val="tx1"/>
                </a:solidFill>
                <a:latin typeface="+mn-lt"/>
                <a:ea typeface="ＭＳ Ｐゴシック" charset="-128"/>
              </a:defRPr>
            </a:lvl2pPr>
            <a:lvl3pPr marL="1139825" indent="-184150" algn="l" rtl="0" eaLnBrk="0" fontAlgn="base" hangingPunct="0">
              <a:lnSpc>
                <a:spcPct val="120000"/>
              </a:lnSpc>
              <a:spcBef>
                <a:spcPct val="20000"/>
              </a:spcBef>
              <a:spcAft>
                <a:spcPct val="0"/>
              </a:spcAft>
              <a:buClr>
                <a:srgbClr val="6CC7F2"/>
              </a:buClr>
              <a:buFont typeface="Wingdings" charset="2"/>
              <a:buChar char="§"/>
              <a:defRPr sz="2000">
                <a:solidFill>
                  <a:schemeClr val="tx1"/>
                </a:solidFill>
                <a:latin typeface="+mn-lt"/>
                <a:ea typeface="ＭＳ Ｐゴシック" charset="-128"/>
              </a:defRPr>
            </a:lvl3pPr>
            <a:lvl4pPr marL="1519238" indent="-184150" algn="l" rtl="0" eaLnBrk="0" fontAlgn="base" hangingPunct="0">
              <a:lnSpc>
                <a:spcPct val="120000"/>
              </a:lnSpc>
              <a:spcBef>
                <a:spcPct val="20000"/>
              </a:spcBef>
              <a:spcAft>
                <a:spcPct val="0"/>
              </a:spcAft>
              <a:buClr>
                <a:srgbClr val="6CC7F2"/>
              </a:buClr>
              <a:buFont typeface="Wingdings" charset="2"/>
              <a:buChar char="§"/>
              <a:defRPr sz="2000">
                <a:solidFill>
                  <a:schemeClr val="tx1"/>
                </a:solidFill>
                <a:latin typeface="+mn-lt"/>
                <a:ea typeface="ＭＳ Ｐゴシック" charset="-128"/>
              </a:defRPr>
            </a:lvl4pPr>
            <a:lvl5pPr marL="1909763" indent="-195263" algn="l" rtl="0" eaLnBrk="0" fontAlgn="base" hangingPunct="0">
              <a:lnSpc>
                <a:spcPct val="120000"/>
              </a:lnSpc>
              <a:spcBef>
                <a:spcPct val="20000"/>
              </a:spcBef>
              <a:spcAft>
                <a:spcPct val="0"/>
              </a:spcAft>
              <a:buClr>
                <a:srgbClr val="6CC7F2"/>
              </a:buClr>
              <a:buFont typeface="Wingdings" charset="2"/>
              <a:buChar char="§"/>
              <a:defRPr sz="2000">
                <a:solidFill>
                  <a:schemeClr val="tx1"/>
                </a:solidFill>
                <a:latin typeface="+mn-lt"/>
                <a:ea typeface="ＭＳ Ｐゴシック" charset="-128"/>
              </a:defRPr>
            </a:lvl5pPr>
            <a:lvl6pPr marL="23669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6pPr>
            <a:lvl7pPr marL="28241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7pPr>
            <a:lvl8pPr marL="32813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8pPr>
            <a:lvl9pPr marL="37385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9pPr>
          </a:lstStyle>
          <a:p>
            <a:pPr>
              <a:spcBef>
                <a:spcPts val="500"/>
              </a:spcBef>
              <a:defRPr sz="2400"/>
            </a:pPr>
            <a:endParaRPr lang="en-US" sz="1600" kern="0" dirty="0"/>
          </a:p>
        </p:txBody>
      </p:sp>
      <p:pic>
        <p:nvPicPr>
          <p:cNvPr id="80901" name="Picture 3" descr="Picture 3">
            <a:extLst>
              <a:ext uri="{FF2B5EF4-FFF2-40B4-BE49-F238E27FC236}">
                <a16:creationId xmlns:a16="http://schemas.microsoft.com/office/drawing/2014/main" xmlns="" id="{C4AE47B0-5A1B-3C4E-9B0C-C54E5ABED2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1" y="1134992"/>
            <a:ext cx="5078588" cy="296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Picture 2">
            <a:extLst>
              <a:ext uri="{FF2B5EF4-FFF2-40B4-BE49-F238E27FC236}">
                <a16:creationId xmlns:a16="http://schemas.microsoft.com/office/drawing/2014/main" xmlns="" id="{29E4E1F6-9646-9E42-A734-7551A40E422B}"/>
              </a:ext>
            </a:extLst>
          </p:cNvPr>
          <p:cNvPicPr>
            <a:picLocks noChangeAspect="1"/>
          </p:cNvPicPr>
          <p:nvPr/>
        </p:nvPicPr>
        <p:blipFill>
          <a:blip r:embed="rId3"/>
          <a:stretch>
            <a:fillRect/>
          </a:stretch>
        </p:blipFill>
        <p:spPr>
          <a:xfrm>
            <a:off x="569458" y="3597307"/>
            <a:ext cx="6637338" cy="2565429"/>
          </a:xfrm>
          <a:prstGeom prst="rect">
            <a:avLst/>
          </a:prstGeom>
        </p:spPr>
      </p:pic>
      <p:sp>
        <p:nvSpPr>
          <p:cNvPr id="5" name="TextBox 4">
            <a:extLst>
              <a:ext uri="{FF2B5EF4-FFF2-40B4-BE49-F238E27FC236}">
                <a16:creationId xmlns:a16="http://schemas.microsoft.com/office/drawing/2014/main" xmlns="" id="{C23909CC-E0CA-B54D-B319-21E107C4BC57}"/>
              </a:ext>
            </a:extLst>
          </p:cNvPr>
          <p:cNvSpPr txBox="1"/>
          <p:nvPr/>
        </p:nvSpPr>
        <p:spPr>
          <a:xfrm>
            <a:off x="1333501" y="6299994"/>
            <a:ext cx="4374403" cy="369332"/>
          </a:xfrm>
          <a:prstGeom prst="rect">
            <a:avLst/>
          </a:prstGeom>
          <a:noFill/>
        </p:spPr>
        <p:txBody>
          <a:bodyPr wrap="none" rtlCol="0">
            <a:spAutoFit/>
          </a:bodyPr>
          <a:lstStyle/>
          <a:p>
            <a:r>
              <a:rPr lang="aa-ET" i="1" dirty="0"/>
              <a:t>Bai et al., 2019; Sikkema et al, in preparation</a:t>
            </a:r>
          </a:p>
        </p:txBody>
      </p:sp>
      <p:pic>
        <p:nvPicPr>
          <p:cNvPr id="6" name="Picture 5">
            <a:extLst>
              <a:ext uri="{FF2B5EF4-FFF2-40B4-BE49-F238E27FC236}">
                <a16:creationId xmlns:a16="http://schemas.microsoft.com/office/drawing/2014/main" xmlns="" id="{1012853B-9C53-2641-BAEF-778990C5942C}"/>
              </a:ext>
            </a:extLst>
          </p:cNvPr>
          <p:cNvPicPr>
            <a:picLocks noChangeAspect="1"/>
          </p:cNvPicPr>
          <p:nvPr/>
        </p:nvPicPr>
        <p:blipFill>
          <a:blip r:embed="rId4"/>
          <a:stretch>
            <a:fillRect/>
          </a:stretch>
        </p:blipFill>
        <p:spPr>
          <a:xfrm>
            <a:off x="7919939" y="3597307"/>
            <a:ext cx="3975582" cy="2247733"/>
          </a:xfrm>
          <a:prstGeom prst="rect">
            <a:avLst/>
          </a:prstGeom>
        </p:spPr>
      </p:pic>
      <p:pic>
        <p:nvPicPr>
          <p:cNvPr id="7" name="Picture 6">
            <a:extLst>
              <a:ext uri="{FF2B5EF4-FFF2-40B4-BE49-F238E27FC236}">
                <a16:creationId xmlns:a16="http://schemas.microsoft.com/office/drawing/2014/main" xmlns="" id="{A426215E-4C80-1949-BD65-AED9E23AECFC}"/>
              </a:ext>
            </a:extLst>
          </p:cNvPr>
          <p:cNvPicPr>
            <a:picLocks noChangeAspect="1"/>
          </p:cNvPicPr>
          <p:nvPr/>
        </p:nvPicPr>
        <p:blipFill>
          <a:blip r:embed="rId5"/>
          <a:stretch>
            <a:fillRect/>
          </a:stretch>
        </p:blipFill>
        <p:spPr>
          <a:xfrm>
            <a:off x="9546021" y="130954"/>
            <a:ext cx="2349500" cy="3416300"/>
          </a:xfrm>
          <a:prstGeom prst="rect">
            <a:avLst/>
          </a:prstGeom>
        </p:spPr>
      </p:pic>
      <p:pic>
        <p:nvPicPr>
          <p:cNvPr id="19" name="Picture 18">
            <a:extLst>
              <a:ext uri="{FF2B5EF4-FFF2-40B4-BE49-F238E27FC236}">
                <a16:creationId xmlns:a16="http://schemas.microsoft.com/office/drawing/2014/main" xmlns="" id="{F1395CFB-D2AA-5749-A85E-29FC6F21203C}"/>
              </a:ext>
            </a:extLst>
          </p:cNvPr>
          <p:cNvPicPr>
            <a:picLocks noChangeAspect="1"/>
          </p:cNvPicPr>
          <p:nvPr/>
        </p:nvPicPr>
        <p:blipFill>
          <a:blip r:embed="rId6"/>
          <a:stretch>
            <a:fillRect/>
          </a:stretch>
        </p:blipFill>
        <p:spPr>
          <a:xfrm>
            <a:off x="7947106" y="5928999"/>
            <a:ext cx="3948416" cy="740327"/>
          </a:xfrm>
          <a:prstGeom prst="rect">
            <a:avLst/>
          </a:prstGeom>
        </p:spPr>
      </p:pic>
    </p:spTree>
    <p:extLst>
      <p:ext uri="{BB962C8B-B14F-4D97-AF65-F5344CB8AC3E}">
        <p14:creationId xmlns:p14="http://schemas.microsoft.com/office/powerpoint/2010/main" val="2858519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8B97E6-BB9E-084A-A93A-F87E94F67D19}"/>
              </a:ext>
            </a:extLst>
          </p:cNvPr>
          <p:cNvSpPr>
            <a:spLocks noGrp="1"/>
          </p:cNvSpPr>
          <p:nvPr>
            <p:ph type="title"/>
          </p:nvPr>
        </p:nvSpPr>
        <p:spPr/>
        <p:txBody>
          <a:bodyPr/>
          <a:lstStyle/>
          <a:p>
            <a:endParaRPr lang="aa-ET"/>
          </a:p>
        </p:txBody>
      </p:sp>
      <p:sp>
        <p:nvSpPr>
          <p:cNvPr id="3" name="Content Placeholder 2">
            <a:extLst>
              <a:ext uri="{FF2B5EF4-FFF2-40B4-BE49-F238E27FC236}">
                <a16:creationId xmlns:a16="http://schemas.microsoft.com/office/drawing/2014/main" xmlns="" id="{F91ECE6E-C3F2-9243-81CE-0486D70C7D06}"/>
              </a:ext>
            </a:extLst>
          </p:cNvPr>
          <p:cNvSpPr>
            <a:spLocks noGrp="1"/>
          </p:cNvSpPr>
          <p:nvPr>
            <p:ph idx="1"/>
          </p:nvPr>
        </p:nvSpPr>
        <p:spPr/>
        <p:txBody>
          <a:bodyPr/>
          <a:lstStyle/>
          <a:p>
            <a:endParaRPr lang="aa-ET"/>
          </a:p>
        </p:txBody>
      </p:sp>
      <p:pic>
        <p:nvPicPr>
          <p:cNvPr id="4" name="Picture 3">
            <a:extLst>
              <a:ext uri="{FF2B5EF4-FFF2-40B4-BE49-F238E27FC236}">
                <a16:creationId xmlns:a16="http://schemas.microsoft.com/office/drawing/2014/main" xmlns="" id="{10E1BACB-15FA-E245-87A7-26981D5B1D39}"/>
              </a:ext>
            </a:extLst>
          </p:cNvPr>
          <p:cNvPicPr>
            <a:picLocks noChangeAspect="1"/>
          </p:cNvPicPr>
          <p:nvPr/>
        </p:nvPicPr>
        <p:blipFill>
          <a:blip r:embed="rId3"/>
          <a:stretch>
            <a:fillRect/>
          </a:stretch>
        </p:blipFill>
        <p:spPr>
          <a:xfrm>
            <a:off x="0" y="147198"/>
            <a:ext cx="12192000" cy="6563603"/>
          </a:xfrm>
          <a:prstGeom prst="rect">
            <a:avLst/>
          </a:prstGeom>
        </p:spPr>
      </p:pic>
    </p:spTree>
    <p:extLst>
      <p:ext uri="{BB962C8B-B14F-4D97-AF65-F5344CB8AC3E}">
        <p14:creationId xmlns:p14="http://schemas.microsoft.com/office/powerpoint/2010/main" val="30214908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C9A6190-A5DF-454E-A33A-62BAA303060D}"/>
              </a:ext>
            </a:extLst>
          </p:cNvPr>
          <p:cNvPicPr>
            <a:picLocks noChangeAspect="1"/>
          </p:cNvPicPr>
          <p:nvPr/>
        </p:nvPicPr>
        <p:blipFill rotWithShape="1">
          <a:blip r:embed="rId3"/>
          <a:srcRect b="67686"/>
          <a:stretch/>
        </p:blipFill>
        <p:spPr>
          <a:xfrm>
            <a:off x="424069" y="1661439"/>
            <a:ext cx="5141843" cy="1325563"/>
          </a:xfrm>
          <a:prstGeom prst="rect">
            <a:avLst/>
          </a:prstGeom>
        </p:spPr>
      </p:pic>
      <p:pic>
        <p:nvPicPr>
          <p:cNvPr id="5" name="Picture 4">
            <a:extLst>
              <a:ext uri="{FF2B5EF4-FFF2-40B4-BE49-F238E27FC236}">
                <a16:creationId xmlns:a16="http://schemas.microsoft.com/office/drawing/2014/main" xmlns="" id="{3321B660-5F35-8C41-9EF9-9FAA5A05760E}"/>
              </a:ext>
            </a:extLst>
          </p:cNvPr>
          <p:cNvPicPr>
            <a:picLocks noChangeAspect="1"/>
          </p:cNvPicPr>
          <p:nvPr/>
        </p:nvPicPr>
        <p:blipFill>
          <a:blip r:embed="rId4"/>
          <a:stretch>
            <a:fillRect/>
          </a:stretch>
        </p:blipFill>
        <p:spPr>
          <a:xfrm>
            <a:off x="5868710" y="1661439"/>
            <a:ext cx="6252061" cy="4620089"/>
          </a:xfrm>
          <a:prstGeom prst="rect">
            <a:avLst/>
          </a:prstGeom>
        </p:spPr>
      </p:pic>
      <p:sp>
        <p:nvSpPr>
          <p:cNvPr id="6" name="Title 5">
            <a:extLst>
              <a:ext uri="{FF2B5EF4-FFF2-40B4-BE49-F238E27FC236}">
                <a16:creationId xmlns:a16="http://schemas.microsoft.com/office/drawing/2014/main" xmlns="" id="{0EFEBDDD-8082-0C49-B420-F99E057A2319}"/>
              </a:ext>
            </a:extLst>
          </p:cNvPr>
          <p:cNvSpPr>
            <a:spLocks noGrp="1"/>
          </p:cNvSpPr>
          <p:nvPr>
            <p:ph type="title"/>
          </p:nvPr>
        </p:nvSpPr>
        <p:spPr/>
        <p:txBody>
          <a:bodyPr>
            <a:normAutofit/>
          </a:bodyPr>
          <a:lstStyle/>
          <a:p>
            <a:r>
              <a:rPr lang="aa-ET" sz="4000" dirty="0"/>
              <a:t>Main types of genetic variation in viral genomes</a:t>
            </a:r>
          </a:p>
        </p:txBody>
      </p:sp>
      <p:sp>
        <p:nvSpPr>
          <p:cNvPr id="8" name="TextBox 7">
            <a:extLst>
              <a:ext uri="{FF2B5EF4-FFF2-40B4-BE49-F238E27FC236}">
                <a16:creationId xmlns:a16="http://schemas.microsoft.com/office/drawing/2014/main" xmlns="" id="{6EF4D68A-1907-8F47-95E7-CF5D0AC6E995}"/>
              </a:ext>
            </a:extLst>
          </p:cNvPr>
          <p:cNvSpPr txBox="1"/>
          <p:nvPr/>
        </p:nvSpPr>
        <p:spPr>
          <a:xfrm>
            <a:off x="636104" y="6175513"/>
            <a:ext cx="10931775" cy="861774"/>
          </a:xfrm>
          <a:prstGeom prst="rect">
            <a:avLst/>
          </a:prstGeom>
          <a:noFill/>
        </p:spPr>
        <p:txBody>
          <a:bodyPr wrap="none" rtlCol="0">
            <a:spAutoFit/>
          </a:bodyPr>
          <a:lstStyle/>
          <a:p>
            <a:r>
              <a:rPr lang="en-GB" sz="1600" i="1" dirty="0"/>
              <a:t>Esteban Domingo et al: </a:t>
            </a:r>
            <a:r>
              <a:rPr lang="en-GB" sz="1600" i="1" dirty="0" err="1"/>
              <a:t>Quasispecies</a:t>
            </a:r>
            <a:r>
              <a:rPr lang="en-GB" sz="1600" i="1" dirty="0"/>
              <a:t> Dynamics Taught by Natural and Experimental Evolution of Foot-and-mouth Disease Virus</a:t>
            </a:r>
          </a:p>
          <a:p>
            <a:r>
              <a:rPr lang="en-GB" sz="1600" i="1" dirty="0"/>
              <a:t>from: Foot-and-Mouth Disease Virus: Current Research and Emerging Trends. </a:t>
            </a:r>
            <a:r>
              <a:rPr lang="en-GB" sz="1600" i="1" dirty="0" err="1"/>
              <a:t>Caister</a:t>
            </a:r>
            <a:r>
              <a:rPr lang="en-GB" sz="1600" i="1" dirty="0"/>
              <a:t> Academic Press, U.K. (2017) Pages: 147-170.</a:t>
            </a:r>
          </a:p>
          <a:p>
            <a:endParaRPr lang="aa-ET" dirty="0"/>
          </a:p>
        </p:txBody>
      </p:sp>
    </p:spTree>
    <p:extLst>
      <p:ext uri="{BB962C8B-B14F-4D97-AF65-F5344CB8AC3E}">
        <p14:creationId xmlns:p14="http://schemas.microsoft.com/office/powerpoint/2010/main" val="17379003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516" y="640749"/>
            <a:ext cx="8856751" cy="609600"/>
          </a:xfrm>
        </p:spPr>
        <p:txBody>
          <a:bodyPr>
            <a:noAutofit/>
          </a:bodyPr>
          <a:lstStyle/>
          <a:p>
            <a:r>
              <a:rPr lang="aa-ET" sz="3200" b="1" dirty="0">
                <a:solidFill>
                  <a:schemeClr val="accent1">
                    <a:lumMod val="75000"/>
                  </a:schemeClr>
                </a:solidFill>
              </a:rPr>
              <a:t>Consequences of genomic diversification</a:t>
            </a:r>
          </a:p>
        </p:txBody>
      </p:sp>
      <p:sp>
        <p:nvSpPr>
          <p:cNvPr id="5" name="Rectangle 4"/>
          <p:cNvSpPr/>
          <p:nvPr/>
        </p:nvSpPr>
        <p:spPr bwMode="auto">
          <a:xfrm>
            <a:off x="2655570" y="5532120"/>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000" i="1">
              <a:solidFill>
                <a:srgbClr val="0D1F74"/>
              </a:solidFill>
              <a:latin typeface="Arial" charset="0"/>
            </a:endParaRPr>
          </a:p>
        </p:txBody>
      </p:sp>
      <p:sp>
        <p:nvSpPr>
          <p:cNvPr id="7" name="Rectangle 6"/>
          <p:cNvSpPr/>
          <p:nvPr/>
        </p:nvSpPr>
        <p:spPr bwMode="auto">
          <a:xfrm>
            <a:off x="3878580" y="5314950"/>
            <a:ext cx="1954530" cy="9715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000" i="1">
              <a:solidFill>
                <a:srgbClr val="0D1F74"/>
              </a:solidFill>
              <a:latin typeface="Arial" charset="0"/>
            </a:endParaRPr>
          </a:p>
        </p:txBody>
      </p:sp>
      <p:sp>
        <p:nvSpPr>
          <p:cNvPr id="4" name="TextBox 3">
            <a:extLst>
              <a:ext uri="{FF2B5EF4-FFF2-40B4-BE49-F238E27FC236}">
                <a16:creationId xmlns:a16="http://schemas.microsoft.com/office/drawing/2014/main" xmlns="" id="{8D12ABCD-3C0C-B34A-8EEE-262D45FAEE0F}"/>
              </a:ext>
            </a:extLst>
          </p:cNvPr>
          <p:cNvSpPr txBox="1"/>
          <p:nvPr/>
        </p:nvSpPr>
        <p:spPr>
          <a:xfrm>
            <a:off x="2563205" y="2116182"/>
            <a:ext cx="184731" cy="369332"/>
          </a:xfrm>
          <a:prstGeom prst="rect">
            <a:avLst/>
          </a:prstGeom>
          <a:noFill/>
        </p:spPr>
        <p:txBody>
          <a:bodyPr wrap="none" rtlCol="0">
            <a:spAutoFit/>
          </a:bodyPr>
          <a:lstStyle/>
          <a:p>
            <a:endParaRPr lang="aa-ET" dirty="0"/>
          </a:p>
        </p:txBody>
      </p:sp>
      <p:sp>
        <p:nvSpPr>
          <p:cNvPr id="9" name="TextBox 8">
            <a:extLst>
              <a:ext uri="{FF2B5EF4-FFF2-40B4-BE49-F238E27FC236}">
                <a16:creationId xmlns:a16="http://schemas.microsoft.com/office/drawing/2014/main" xmlns="" id="{D8349B2E-EFA0-3143-8F2E-AC76720506CA}"/>
              </a:ext>
            </a:extLst>
          </p:cNvPr>
          <p:cNvSpPr txBox="1"/>
          <p:nvPr/>
        </p:nvSpPr>
        <p:spPr>
          <a:xfrm>
            <a:off x="892630" y="1315581"/>
            <a:ext cx="11299370" cy="4893647"/>
          </a:xfrm>
          <a:prstGeom prst="rect">
            <a:avLst/>
          </a:prstGeom>
          <a:noFill/>
        </p:spPr>
        <p:txBody>
          <a:bodyPr wrap="square" rtlCol="0">
            <a:spAutoFit/>
          </a:bodyPr>
          <a:lstStyle/>
          <a:p>
            <a:pPr marL="285750" indent="-285750">
              <a:buFont typeface="Arial" panose="020B0604020202020204" pitchFamily="34" charset="0"/>
              <a:buChar char="•"/>
            </a:pPr>
            <a:r>
              <a:rPr lang="aa-ET" sz="2800" dirty="0"/>
              <a:t>Most mutations have no impact on function or structure of virus</a:t>
            </a:r>
          </a:p>
          <a:p>
            <a:pPr marL="285750" indent="-285750">
              <a:buFont typeface="Arial" panose="020B0604020202020204" pitchFamily="34" charset="0"/>
              <a:buChar char="•"/>
            </a:pPr>
            <a:r>
              <a:rPr lang="en-GB" sz="2800" dirty="0"/>
              <a:t>S</a:t>
            </a:r>
            <a:r>
              <a:rPr lang="aa-ET" sz="2800" dirty="0"/>
              <a:t>ome can be harmful for virus survival, s</a:t>
            </a:r>
            <a:r>
              <a:rPr lang="en-GB" sz="2800" dirty="0" err="1"/>
              <a:t>ome</a:t>
            </a:r>
            <a:r>
              <a:rPr lang="en-GB" sz="2800" dirty="0"/>
              <a:t> can result in advantage</a:t>
            </a:r>
          </a:p>
          <a:p>
            <a:pPr marL="285750" indent="-285750">
              <a:buFont typeface="Arial" panose="020B0604020202020204" pitchFamily="34" charset="0"/>
              <a:buChar char="•"/>
            </a:pPr>
            <a:endParaRPr lang="en-GB" sz="2800" dirty="0"/>
          </a:p>
          <a:p>
            <a:pPr marL="1200150" lvl="2" indent="-285750">
              <a:buFont typeface="Arial" panose="020B0604020202020204" pitchFamily="34" charset="0"/>
              <a:buChar char="•"/>
            </a:pPr>
            <a:r>
              <a:rPr lang="en-GB" sz="2400" dirty="0">
                <a:solidFill>
                  <a:schemeClr val="accent1">
                    <a:lumMod val="75000"/>
                  </a:schemeClr>
                </a:solidFill>
              </a:rPr>
              <a:t>Diagnostic sensitivity decrease</a:t>
            </a:r>
          </a:p>
          <a:p>
            <a:pPr marL="1200150" lvl="2" indent="-285750">
              <a:buFont typeface="Arial" panose="020B0604020202020204" pitchFamily="34" charset="0"/>
              <a:buChar char="•"/>
            </a:pPr>
            <a:r>
              <a:rPr lang="en-GB" sz="2400" dirty="0">
                <a:solidFill>
                  <a:schemeClr val="accent1">
                    <a:lumMod val="75000"/>
                  </a:schemeClr>
                </a:solidFill>
              </a:rPr>
              <a:t>Increased transmissibility </a:t>
            </a:r>
          </a:p>
          <a:p>
            <a:pPr marL="1200150" lvl="2" indent="-285750">
              <a:buFont typeface="Arial" panose="020B0604020202020204" pitchFamily="34" charset="0"/>
              <a:buChar char="•"/>
            </a:pPr>
            <a:r>
              <a:rPr lang="en-GB" sz="2400" dirty="0">
                <a:solidFill>
                  <a:schemeClr val="accent1">
                    <a:lumMod val="75000"/>
                  </a:schemeClr>
                </a:solidFill>
              </a:rPr>
              <a:t>Escape from (vaccine)immunity </a:t>
            </a:r>
          </a:p>
          <a:p>
            <a:pPr marL="1200150" lvl="2" indent="-285750">
              <a:buFont typeface="Arial" panose="020B0604020202020204" pitchFamily="34" charset="0"/>
              <a:buChar char="•"/>
            </a:pPr>
            <a:r>
              <a:rPr lang="en-GB" sz="2400" dirty="0">
                <a:solidFill>
                  <a:schemeClr val="accent1">
                    <a:lumMod val="75000"/>
                  </a:schemeClr>
                </a:solidFill>
              </a:rPr>
              <a:t>Treatment escape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Some can result in other effects</a:t>
            </a:r>
            <a:endParaRPr lang="en-GB" sz="2800" dirty="0">
              <a:solidFill>
                <a:schemeClr val="accent1">
                  <a:lumMod val="75000"/>
                </a:schemeClr>
              </a:solidFill>
            </a:endParaRPr>
          </a:p>
          <a:p>
            <a:pPr marL="285750" indent="-285750">
              <a:buFont typeface="Arial" panose="020B0604020202020204" pitchFamily="34" charset="0"/>
              <a:buChar char="•"/>
            </a:pPr>
            <a:endParaRPr lang="en-GB" sz="2800" dirty="0"/>
          </a:p>
          <a:p>
            <a:pPr marL="1200150" lvl="2" indent="-285750">
              <a:buFont typeface="Arial" panose="020B0604020202020204" pitchFamily="34" charset="0"/>
              <a:buChar char="•"/>
            </a:pPr>
            <a:r>
              <a:rPr lang="en-GB" sz="2400" dirty="0">
                <a:solidFill>
                  <a:schemeClr val="accent1">
                    <a:lumMod val="75000"/>
                  </a:schemeClr>
                </a:solidFill>
              </a:rPr>
              <a:t>Increased disease severity, virulence</a:t>
            </a:r>
          </a:p>
          <a:p>
            <a:pPr marL="1200150" lvl="2" indent="-285750">
              <a:buFont typeface="Arial" panose="020B0604020202020204" pitchFamily="34" charset="0"/>
              <a:buChar char="•"/>
            </a:pPr>
            <a:r>
              <a:rPr lang="en-GB" sz="2400" dirty="0">
                <a:solidFill>
                  <a:schemeClr val="accent1">
                    <a:lumMod val="75000"/>
                  </a:schemeClr>
                </a:solidFill>
              </a:rPr>
              <a:t>Changes in host range</a:t>
            </a:r>
          </a:p>
        </p:txBody>
      </p:sp>
    </p:spTree>
    <p:extLst>
      <p:ext uri="{BB962C8B-B14F-4D97-AF65-F5344CB8AC3E}">
        <p14:creationId xmlns:p14="http://schemas.microsoft.com/office/powerpoint/2010/main" val="1051614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AB77E31-A534-A145-9027-9BB065E5DCD0}"/>
              </a:ext>
            </a:extLst>
          </p:cNvPr>
          <p:cNvSpPr/>
          <p:nvPr/>
        </p:nvSpPr>
        <p:spPr bwMode="auto">
          <a:xfrm>
            <a:off x="5591504" y="266263"/>
            <a:ext cx="1303283" cy="102871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20000"/>
              </a:spcBef>
              <a:spcAft>
                <a:spcPct val="0"/>
              </a:spcAft>
              <a:buFontTx/>
              <a:buChar char="•"/>
            </a:pPr>
            <a:endParaRPr lang="aa-ET" sz="2400">
              <a:latin typeface="Arial" charset="0"/>
            </a:endParaRPr>
          </a:p>
        </p:txBody>
      </p:sp>
      <p:pic>
        <p:nvPicPr>
          <p:cNvPr id="2" name="Picture 1">
            <a:extLst>
              <a:ext uri="{FF2B5EF4-FFF2-40B4-BE49-F238E27FC236}">
                <a16:creationId xmlns:a16="http://schemas.microsoft.com/office/drawing/2014/main" xmlns="" id="{0ABCC903-8E7E-2844-BEBB-5718CAF9A11F}"/>
              </a:ext>
            </a:extLst>
          </p:cNvPr>
          <p:cNvPicPr>
            <a:picLocks noChangeAspect="1"/>
          </p:cNvPicPr>
          <p:nvPr/>
        </p:nvPicPr>
        <p:blipFill>
          <a:blip r:embed="rId3"/>
          <a:stretch>
            <a:fillRect/>
          </a:stretch>
        </p:blipFill>
        <p:spPr>
          <a:xfrm>
            <a:off x="913365" y="133132"/>
            <a:ext cx="5226411" cy="6591737"/>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xmlns="" id="{09D72406-C611-9147-8956-C29137407D0F}"/>
              </a:ext>
            </a:extLst>
          </p:cNvPr>
          <p:cNvSpPr/>
          <p:nvPr/>
        </p:nvSpPr>
        <p:spPr>
          <a:xfrm>
            <a:off x="7157581" y="5745266"/>
            <a:ext cx="4800601" cy="769634"/>
          </a:xfrm>
          <a:prstGeom prst="rect">
            <a:avLst/>
          </a:prstGeom>
        </p:spPr>
        <p:txBody>
          <a:bodyPr wrap="square">
            <a:spAutoFit/>
          </a:bodyPr>
          <a:lstStyle/>
          <a:p>
            <a:r>
              <a:rPr lang="aa-ET" sz="1467" dirty="0"/>
              <a:t>Garry, https://virological.org/t/mutations-arising-in-sars-cov-2-spike-on-sustained-human-to-human-transmission-and-human-to-animal-passage/578</a:t>
            </a:r>
          </a:p>
        </p:txBody>
      </p:sp>
      <p:sp>
        <p:nvSpPr>
          <p:cNvPr id="5" name="TextBox 4">
            <a:extLst>
              <a:ext uri="{FF2B5EF4-FFF2-40B4-BE49-F238E27FC236}">
                <a16:creationId xmlns:a16="http://schemas.microsoft.com/office/drawing/2014/main" xmlns="" id="{1F4AC5E5-2036-A44F-A871-7EA65B8D7F4D}"/>
              </a:ext>
            </a:extLst>
          </p:cNvPr>
          <p:cNvSpPr txBox="1"/>
          <p:nvPr/>
        </p:nvSpPr>
        <p:spPr>
          <a:xfrm>
            <a:off x="6520659" y="2567327"/>
            <a:ext cx="5437523" cy="2965555"/>
          </a:xfrm>
          <a:prstGeom prst="rect">
            <a:avLst/>
          </a:prstGeom>
          <a:noFill/>
        </p:spPr>
        <p:txBody>
          <a:bodyPr wrap="square" rtlCol="0">
            <a:spAutoFit/>
          </a:bodyPr>
          <a:lstStyle/>
          <a:p>
            <a:pPr marL="342891" indent="-342891">
              <a:buAutoNum type="arabicPeriod"/>
            </a:pPr>
            <a:r>
              <a:rPr lang="aa-ET" sz="1867" dirty="0"/>
              <a:t>RBD mutations &gt; better/different binding, immune escape?</a:t>
            </a:r>
          </a:p>
          <a:p>
            <a:pPr marL="342891" indent="-342891">
              <a:buAutoNum type="arabicPeriod"/>
            </a:pPr>
            <a:endParaRPr lang="aa-ET" sz="1867" dirty="0"/>
          </a:p>
          <a:p>
            <a:pPr marL="342891" indent="-342891">
              <a:buAutoNum type="arabicPeriod"/>
            </a:pPr>
            <a:r>
              <a:rPr lang="aa-ET" sz="1867" dirty="0"/>
              <a:t>NTD mutations / deletions &gt; immune escape? </a:t>
            </a:r>
          </a:p>
          <a:p>
            <a:pPr marL="342891" indent="-342891">
              <a:buAutoNum type="arabicPeriod"/>
            </a:pPr>
            <a:endParaRPr lang="aa-ET" sz="1867" dirty="0"/>
          </a:p>
          <a:p>
            <a:pPr marL="342891" indent="-342891">
              <a:buAutoNum type="arabicPeriod"/>
            </a:pPr>
            <a:r>
              <a:rPr lang="aa-ET" sz="1867" dirty="0"/>
              <a:t>Mutations furin cleavage site &gt; host range adaptation, tropism?</a:t>
            </a:r>
          </a:p>
          <a:p>
            <a:pPr marL="342891" indent="-342891">
              <a:buAutoNum type="arabicPeriod"/>
            </a:pPr>
            <a:endParaRPr lang="aa-ET" sz="1867" dirty="0"/>
          </a:p>
          <a:p>
            <a:pPr marL="342891" indent="-342891">
              <a:buAutoNum type="arabicPeriod"/>
            </a:pPr>
            <a:r>
              <a:rPr lang="aa-ET" sz="1867" dirty="0"/>
              <a:t>Mutaties aa 613/614 &gt; replication efficiency?</a:t>
            </a:r>
          </a:p>
          <a:p>
            <a:pPr marL="342891" indent="-342891">
              <a:buAutoNum type="arabicPeriod"/>
            </a:pPr>
            <a:endParaRPr lang="aa-ET" sz="1867" dirty="0"/>
          </a:p>
        </p:txBody>
      </p:sp>
      <p:sp>
        <p:nvSpPr>
          <p:cNvPr id="7" name="Left Arrow 6">
            <a:extLst>
              <a:ext uri="{FF2B5EF4-FFF2-40B4-BE49-F238E27FC236}">
                <a16:creationId xmlns:a16="http://schemas.microsoft.com/office/drawing/2014/main" xmlns="" id="{C5EFF763-D072-CE4F-8A0C-6A0EA8D0858B}"/>
              </a:ext>
            </a:extLst>
          </p:cNvPr>
          <p:cNvSpPr/>
          <p:nvPr/>
        </p:nvSpPr>
        <p:spPr bwMode="auto">
          <a:xfrm>
            <a:off x="6372033" y="776758"/>
            <a:ext cx="1737039" cy="182247"/>
          </a:xfrm>
          <a:prstGeom prst="lef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20000"/>
              </a:spcBef>
              <a:spcAft>
                <a:spcPct val="0"/>
              </a:spcAft>
              <a:buFontTx/>
              <a:buChar char="•"/>
            </a:pPr>
            <a:endParaRPr lang="aa-ET" sz="2400">
              <a:latin typeface="Arial" charset="0"/>
            </a:endParaRPr>
          </a:p>
        </p:txBody>
      </p:sp>
      <p:pic>
        <p:nvPicPr>
          <p:cNvPr id="9" name="Picture 2" descr="Fig. 2">
            <a:extLst>
              <a:ext uri="{FF2B5EF4-FFF2-40B4-BE49-F238E27FC236}">
                <a16:creationId xmlns:a16="http://schemas.microsoft.com/office/drawing/2014/main" xmlns="" id="{82223A0C-CBBD-3D46-8DBA-08F2F3FD5D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66665" y="343100"/>
            <a:ext cx="3745510" cy="22281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CC856218-E597-A54A-B261-3DB91B25FB3D}"/>
              </a:ext>
            </a:extLst>
          </p:cNvPr>
          <p:cNvSpPr/>
          <p:nvPr/>
        </p:nvSpPr>
        <p:spPr>
          <a:xfrm>
            <a:off x="9239420" y="1294982"/>
            <a:ext cx="318461" cy="6398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1" name="Rectangle 10">
            <a:extLst>
              <a:ext uri="{FF2B5EF4-FFF2-40B4-BE49-F238E27FC236}">
                <a16:creationId xmlns:a16="http://schemas.microsoft.com/office/drawing/2014/main" xmlns="" id="{6AB0E097-9B69-C440-A712-B6D1C29F999C}"/>
              </a:ext>
            </a:extLst>
          </p:cNvPr>
          <p:cNvSpPr/>
          <p:nvPr/>
        </p:nvSpPr>
        <p:spPr>
          <a:xfrm>
            <a:off x="8990996" y="266263"/>
            <a:ext cx="318461" cy="3962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Tree>
    <p:extLst>
      <p:ext uri="{BB962C8B-B14F-4D97-AF65-F5344CB8AC3E}">
        <p14:creationId xmlns:p14="http://schemas.microsoft.com/office/powerpoint/2010/main" val="7799245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74A3D84-6A04-6C4C-A761-4746E3E115C9}"/>
              </a:ext>
            </a:extLst>
          </p:cNvPr>
          <p:cNvPicPr>
            <a:picLocks noChangeAspect="1"/>
          </p:cNvPicPr>
          <p:nvPr/>
        </p:nvPicPr>
        <p:blipFill>
          <a:blip r:embed="rId2"/>
          <a:stretch>
            <a:fillRect/>
          </a:stretch>
        </p:blipFill>
        <p:spPr>
          <a:xfrm>
            <a:off x="1127625" y="119272"/>
            <a:ext cx="9197493" cy="6347791"/>
          </a:xfrm>
          <a:prstGeom prst="rect">
            <a:avLst/>
          </a:prstGeom>
        </p:spPr>
      </p:pic>
      <p:sp>
        <p:nvSpPr>
          <p:cNvPr id="4" name="TextBox 3">
            <a:extLst>
              <a:ext uri="{FF2B5EF4-FFF2-40B4-BE49-F238E27FC236}">
                <a16:creationId xmlns:a16="http://schemas.microsoft.com/office/drawing/2014/main" xmlns="" id="{9E2536B9-B972-964C-8853-B03D2D6EC352}"/>
              </a:ext>
            </a:extLst>
          </p:cNvPr>
          <p:cNvSpPr txBox="1"/>
          <p:nvPr/>
        </p:nvSpPr>
        <p:spPr>
          <a:xfrm>
            <a:off x="5593541" y="1934817"/>
            <a:ext cx="724878" cy="369332"/>
          </a:xfrm>
          <a:prstGeom prst="rect">
            <a:avLst/>
          </a:prstGeom>
          <a:noFill/>
        </p:spPr>
        <p:txBody>
          <a:bodyPr wrap="none" rtlCol="0">
            <a:spAutoFit/>
          </a:bodyPr>
          <a:lstStyle/>
          <a:p>
            <a:r>
              <a:rPr lang="aa-ET" dirty="0"/>
              <a:t>Alpha</a:t>
            </a:r>
          </a:p>
        </p:txBody>
      </p:sp>
      <p:sp>
        <p:nvSpPr>
          <p:cNvPr id="5" name="TextBox 4">
            <a:extLst>
              <a:ext uri="{FF2B5EF4-FFF2-40B4-BE49-F238E27FC236}">
                <a16:creationId xmlns:a16="http://schemas.microsoft.com/office/drawing/2014/main" xmlns="" id="{2ACCCD6A-DEE1-C346-BEED-B05499DAA7E1}"/>
              </a:ext>
            </a:extLst>
          </p:cNvPr>
          <p:cNvSpPr txBox="1"/>
          <p:nvPr/>
        </p:nvSpPr>
        <p:spPr>
          <a:xfrm>
            <a:off x="6678708" y="1565485"/>
            <a:ext cx="920445" cy="369332"/>
          </a:xfrm>
          <a:prstGeom prst="rect">
            <a:avLst/>
          </a:prstGeom>
          <a:noFill/>
        </p:spPr>
        <p:txBody>
          <a:bodyPr wrap="none" rtlCol="0">
            <a:spAutoFit/>
          </a:bodyPr>
          <a:lstStyle/>
          <a:p>
            <a:r>
              <a:rPr lang="aa-ET" dirty="0"/>
              <a:t>Gamma</a:t>
            </a:r>
          </a:p>
        </p:txBody>
      </p:sp>
      <p:sp>
        <p:nvSpPr>
          <p:cNvPr id="6" name="TextBox 5">
            <a:extLst>
              <a:ext uri="{FF2B5EF4-FFF2-40B4-BE49-F238E27FC236}">
                <a16:creationId xmlns:a16="http://schemas.microsoft.com/office/drawing/2014/main" xmlns="" id="{19DA294B-6520-BB42-A636-4A6404E9D9F1}"/>
              </a:ext>
            </a:extLst>
          </p:cNvPr>
          <p:cNvSpPr txBox="1"/>
          <p:nvPr/>
        </p:nvSpPr>
        <p:spPr>
          <a:xfrm>
            <a:off x="3942522" y="2405269"/>
            <a:ext cx="608628" cy="369332"/>
          </a:xfrm>
          <a:prstGeom prst="rect">
            <a:avLst/>
          </a:prstGeom>
          <a:noFill/>
        </p:spPr>
        <p:txBody>
          <a:bodyPr wrap="none" rtlCol="0">
            <a:spAutoFit/>
          </a:bodyPr>
          <a:lstStyle/>
          <a:p>
            <a:r>
              <a:rPr lang="aa-ET" dirty="0"/>
              <a:t>Beta</a:t>
            </a:r>
          </a:p>
        </p:txBody>
      </p:sp>
      <p:sp>
        <p:nvSpPr>
          <p:cNvPr id="7" name="TextBox 6">
            <a:extLst>
              <a:ext uri="{FF2B5EF4-FFF2-40B4-BE49-F238E27FC236}">
                <a16:creationId xmlns:a16="http://schemas.microsoft.com/office/drawing/2014/main" xmlns="" id="{443D13D9-5BA8-4F4C-B68F-151F5C5A631D}"/>
              </a:ext>
            </a:extLst>
          </p:cNvPr>
          <p:cNvSpPr txBox="1"/>
          <p:nvPr/>
        </p:nvSpPr>
        <p:spPr>
          <a:xfrm>
            <a:off x="7035410" y="541610"/>
            <a:ext cx="680379" cy="369332"/>
          </a:xfrm>
          <a:prstGeom prst="rect">
            <a:avLst/>
          </a:prstGeom>
          <a:noFill/>
        </p:spPr>
        <p:txBody>
          <a:bodyPr wrap="none" rtlCol="0">
            <a:spAutoFit/>
          </a:bodyPr>
          <a:lstStyle/>
          <a:p>
            <a:r>
              <a:rPr lang="aa-ET" dirty="0"/>
              <a:t>Delta</a:t>
            </a:r>
          </a:p>
        </p:txBody>
      </p:sp>
      <p:sp>
        <p:nvSpPr>
          <p:cNvPr id="8" name="TextBox 7">
            <a:extLst>
              <a:ext uri="{FF2B5EF4-FFF2-40B4-BE49-F238E27FC236}">
                <a16:creationId xmlns:a16="http://schemas.microsoft.com/office/drawing/2014/main" xmlns="" id="{D2CDDEB3-F7C2-4F4E-A36F-F1B6F61B38E1}"/>
              </a:ext>
            </a:extLst>
          </p:cNvPr>
          <p:cNvSpPr txBox="1"/>
          <p:nvPr/>
        </p:nvSpPr>
        <p:spPr>
          <a:xfrm>
            <a:off x="8458471" y="1750151"/>
            <a:ext cx="503664" cy="369332"/>
          </a:xfrm>
          <a:prstGeom prst="rect">
            <a:avLst/>
          </a:prstGeom>
          <a:noFill/>
        </p:spPr>
        <p:txBody>
          <a:bodyPr wrap="none" rtlCol="0">
            <a:spAutoFit/>
          </a:bodyPr>
          <a:lstStyle/>
          <a:p>
            <a:r>
              <a:rPr lang="aa-ET" dirty="0"/>
              <a:t>Mu</a:t>
            </a:r>
          </a:p>
        </p:txBody>
      </p:sp>
      <p:sp>
        <p:nvSpPr>
          <p:cNvPr id="9" name="Rectangle 8">
            <a:extLst>
              <a:ext uri="{FF2B5EF4-FFF2-40B4-BE49-F238E27FC236}">
                <a16:creationId xmlns:a16="http://schemas.microsoft.com/office/drawing/2014/main" xmlns="" id="{571344A3-32E7-734E-ADC2-E11FF63D6E9A}"/>
              </a:ext>
            </a:extLst>
          </p:cNvPr>
          <p:cNvSpPr/>
          <p:nvPr/>
        </p:nvSpPr>
        <p:spPr>
          <a:xfrm>
            <a:off x="1694603" y="6316171"/>
            <a:ext cx="9197493" cy="369332"/>
          </a:xfrm>
          <a:prstGeom prst="rect">
            <a:avLst/>
          </a:prstGeom>
        </p:spPr>
        <p:txBody>
          <a:bodyPr wrap="square">
            <a:spAutoFit/>
          </a:bodyPr>
          <a:lstStyle/>
          <a:p>
            <a:r>
              <a:rPr lang="aa-ET" i="1" dirty="0"/>
              <a:t>Obermeyer et al https://www.medrxiv.org/content/10.1101/2021.09.07.21263228v1.full.pdf</a:t>
            </a:r>
          </a:p>
        </p:txBody>
      </p:sp>
    </p:spTree>
    <p:extLst>
      <p:ext uri="{BB962C8B-B14F-4D97-AF65-F5344CB8AC3E}">
        <p14:creationId xmlns:p14="http://schemas.microsoft.com/office/powerpoint/2010/main" val="844101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9B40AA-E409-B147-83CC-2878D8CF3947}"/>
              </a:ext>
            </a:extLst>
          </p:cNvPr>
          <p:cNvPicPr>
            <a:picLocks noChangeAspect="1"/>
          </p:cNvPicPr>
          <p:nvPr/>
        </p:nvPicPr>
        <p:blipFill>
          <a:blip r:embed="rId2"/>
          <a:stretch>
            <a:fillRect/>
          </a:stretch>
        </p:blipFill>
        <p:spPr>
          <a:xfrm>
            <a:off x="1754544" y="-26499"/>
            <a:ext cx="8682911" cy="6283440"/>
          </a:xfrm>
          <a:prstGeom prst="rect">
            <a:avLst/>
          </a:prstGeom>
        </p:spPr>
      </p:pic>
      <p:sp>
        <p:nvSpPr>
          <p:cNvPr id="4" name="TextBox 3">
            <a:extLst>
              <a:ext uri="{FF2B5EF4-FFF2-40B4-BE49-F238E27FC236}">
                <a16:creationId xmlns:a16="http://schemas.microsoft.com/office/drawing/2014/main" xmlns="" id="{BC48818E-4A75-474C-BF98-220FBB8DDB9D}"/>
              </a:ext>
            </a:extLst>
          </p:cNvPr>
          <p:cNvSpPr txBox="1"/>
          <p:nvPr/>
        </p:nvSpPr>
        <p:spPr>
          <a:xfrm>
            <a:off x="2079812" y="6256941"/>
            <a:ext cx="8805167" cy="369332"/>
          </a:xfrm>
          <a:prstGeom prst="rect">
            <a:avLst/>
          </a:prstGeom>
          <a:noFill/>
        </p:spPr>
        <p:txBody>
          <a:bodyPr wrap="none" rtlCol="0">
            <a:spAutoFit/>
          </a:bodyPr>
          <a:lstStyle/>
          <a:p>
            <a:r>
              <a:rPr lang="aa-ET" i="1" dirty="0"/>
              <a:t>Rosenberg et al </a:t>
            </a:r>
            <a:r>
              <a:rPr lang="en-GB" i="1" dirty="0"/>
              <a:t>https://</a:t>
            </a:r>
            <a:r>
              <a:rPr lang="en-GB" i="1" dirty="0" err="1"/>
              <a:t>www.medrxiv.org</a:t>
            </a:r>
            <a:r>
              <a:rPr lang="en-GB" i="1" dirty="0"/>
              <a:t>/content/10.1101/2021.10.08.21264595v1.full.pdf</a:t>
            </a:r>
            <a:endParaRPr lang="aa-ET" i="1" dirty="0"/>
          </a:p>
        </p:txBody>
      </p:sp>
    </p:spTree>
    <p:extLst>
      <p:ext uri="{BB962C8B-B14F-4D97-AF65-F5344CB8AC3E}">
        <p14:creationId xmlns:p14="http://schemas.microsoft.com/office/powerpoint/2010/main" val="3598658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F7CE9BB-BB1C-E641-A1A0-C25A4885C13E}"/>
              </a:ext>
            </a:extLst>
          </p:cNvPr>
          <p:cNvPicPr>
            <a:picLocks noChangeAspect="1"/>
          </p:cNvPicPr>
          <p:nvPr/>
        </p:nvPicPr>
        <p:blipFill>
          <a:blip r:embed="rId2"/>
          <a:stretch>
            <a:fillRect/>
          </a:stretch>
        </p:blipFill>
        <p:spPr>
          <a:xfrm>
            <a:off x="1374765" y="0"/>
            <a:ext cx="9442469" cy="6858000"/>
          </a:xfrm>
          <a:prstGeom prst="rect">
            <a:avLst/>
          </a:prstGeom>
        </p:spPr>
      </p:pic>
    </p:spTree>
    <p:extLst>
      <p:ext uri="{BB962C8B-B14F-4D97-AF65-F5344CB8AC3E}">
        <p14:creationId xmlns:p14="http://schemas.microsoft.com/office/powerpoint/2010/main" val="38540426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7582325E-A721-0B40-845A-B49D36461A79}"/>
              </a:ext>
            </a:extLst>
          </p:cNvPr>
          <p:cNvSpPr>
            <a:spLocks noGrp="1"/>
          </p:cNvSpPr>
          <p:nvPr>
            <p:ph type="sldNum" sz="quarter" idx="10"/>
          </p:nvPr>
        </p:nvSpPr>
        <p:spPr>
          <a:xfrm>
            <a:off x="1176867" y="1152000"/>
            <a:ext cx="660400" cy="336000"/>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30CA38-9EAB-4005-BE43-8C5EACB661F6}" type="slidenum">
              <a:rPr lang="en-US" altLang="nl-NL" smtClean="0"/>
              <a:pPr/>
              <a:t>37</a:t>
            </a:fld>
            <a:endParaRPr lang="nl-NL"/>
          </a:p>
        </p:txBody>
      </p:sp>
      <p:sp>
        <p:nvSpPr>
          <p:cNvPr id="3" name="Date Placeholder 2">
            <a:extLst>
              <a:ext uri="{FF2B5EF4-FFF2-40B4-BE49-F238E27FC236}">
                <a16:creationId xmlns:a16="http://schemas.microsoft.com/office/drawing/2014/main" xmlns="" id="{91480721-CD0D-3A41-A7A8-4BE8701259BE}"/>
              </a:ext>
            </a:extLst>
          </p:cNvPr>
          <p:cNvSpPr>
            <a:spLocks noGrp="1"/>
          </p:cNvSpPr>
          <p:nvPr>
            <p:ph type="dt" sz="half" idx="4294967295"/>
          </p:nvPr>
        </p:nvSpPr>
        <p:spPr>
          <a:xfrm>
            <a:off x="0" y="6356351"/>
            <a:ext cx="2135717" cy="366183"/>
          </a:xfrm>
        </p:spPr>
        <p:txBody>
          <a:bodyPr/>
          <a:lstStyle/>
          <a:p>
            <a:fld id="{7411E6DD-71E6-0F42-BB71-D4C6E16B9BF5}" type="datetime1">
              <a:rPr lang="nl-NL" smtClean="0"/>
              <a:t>1-11-2021</a:t>
            </a:fld>
            <a:endParaRPr lang="nl-NL"/>
          </a:p>
        </p:txBody>
      </p:sp>
      <p:pic>
        <p:nvPicPr>
          <p:cNvPr id="7" name="Picture Placeholder 8">
            <a:extLst>
              <a:ext uri="{FF2B5EF4-FFF2-40B4-BE49-F238E27FC236}">
                <a16:creationId xmlns:a16="http://schemas.microsoft.com/office/drawing/2014/main" xmlns="" id="{49A95CF5-E42A-0A49-8863-C91CFD1CB18B}"/>
              </a:ext>
            </a:extLst>
          </p:cNvPr>
          <p:cNvPicPr>
            <a:picLocks noGrp="1" noChangeAspect="1"/>
          </p:cNvPicPr>
          <p:nvPr>
            <p:ph type="pic" sz="quarter" idx="14"/>
          </p:nvPr>
        </p:nvPicPr>
        <p:blipFill>
          <a:blip r:embed="rId2"/>
          <a:srcRect l="10141" r="10141"/>
          <a:stretch>
            <a:fillRect/>
          </a:stretch>
        </p:blipFill>
        <p:spPr>
          <a:prstGeom prst="rect">
            <a:avLst/>
          </a:prstGeom>
        </p:spPr>
      </p:pic>
      <p:pic>
        <p:nvPicPr>
          <p:cNvPr id="9" name="Picture 8">
            <a:extLst>
              <a:ext uri="{FF2B5EF4-FFF2-40B4-BE49-F238E27FC236}">
                <a16:creationId xmlns:a16="http://schemas.microsoft.com/office/drawing/2014/main" xmlns="" id="{C53F8F92-BF2F-2E4F-A063-F4DE146C06DE}"/>
              </a:ext>
            </a:extLst>
          </p:cNvPr>
          <p:cNvPicPr>
            <a:picLocks noChangeAspect="1"/>
          </p:cNvPicPr>
          <p:nvPr/>
        </p:nvPicPr>
        <p:blipFill>
          <a:blip r:embed="rId3"/>
          <a:stretch>
            <a:fillRect/>
          </a:stretch>
        </p:blipFill>
        <p:spPr>
          <a:xfrm>
            <a:off x="1303429" y="281970"/>
            <a:ext cx="9398439" cy="5819673"/>
          </a:xfrm>
          <a:prstGeom prst="rect">
            <a:avLst/>
          </a:prstGeom>
        </p:spPr>
      </p:pic>
      <p:sp>
        <p:nvSpPr>
          <p:cNvPr id="10" name="Rectangle 9">
            <a:extLst>
              <a:ext uri="{FF2B5EF4-FFF2-40B4-BE49-F238E27FC236}">
                <a16:creationId xmlns:a16="http://schemas.microsoft.com/office/drawing/2014/main" xmlns="" id="{A4BBB70E-928C-6C48-8255-5A3F6BF3A09F}"/>
              </a:ext>
            </a:extLst>
          </p:cNvPr>
          <p:cNvSpPr/>
          <p:nvPr/>
        </p:nvSpPr>
        <p:spPr>
          <a:xfrm>
            <a:off x="1837267" y="6262713"/>
            <a:ext cx="9143999" cy="318100"/>
          </a:xfrm>
          <a:prstGeom prst="rect">
            <a:avLst/>
          </a:prstGeom>
        </p:spPr>
        <p:txBody>
          <a:bodyPr wrap="square">
            <a:spAutoFit/>
          </a:bodyPr>
          <a:lstStyle/>
          <a:p>
            <a:pPr algn="r"/>
            <a:r>
              <a:rPr lang="nl-NL" sz="1467" dirty="0" err="1"/>
              <a:t>Based</a:t>
            </a:r>
            <a:r>
              <a:rPr lang="nl-NL" sz="1467" dirty="0"/>
              <a:t> on Mathieu et al. Nature human </a:t>
            </a:r>
            <a:r>
              <a:rPr lang="nl-NL" sz="1467" dirty="0" err="1"/>
              <a:t>behaviour</a:t>
            </a:r>
            <a:r>
              <a:rPr lang="nl-NL" sz="1467" dirty="0"/>
              <a:t>. 2021  </a:t>
            </a:r>
            <a:r>
              <a:rPr lang="nl-NL" sz="1467" dirty="0">
                <a:hlinkClick r:id="rId4"/>
              </a:rPr>
              <a:t>https://doi.org/10.1038/s41562-021-01122-8</a:t>
            </a:r>
            <a:endParaRPr lang="nl-NL" sz="1467" dirty="0"/>
          </a:p>
        </p:txBody>
      </p:sp>
    </p:spTree>
    <p:extLst>
      <p:ext uri="{BB962C8B-B14F-4D97-AF65-F5344CB8AC3E}">
        <p14:creationId xmlns:p14="http://schemas.microsoft.com/office/powerpoint/2010/main" val="3980145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0B1650-D48D-DD46-ADF6-7A2EA690F24A}"/>
              </a:ext>
            </a:extLst>
          </p:cNvPr>
          <p:cNvPicPr>
            <a:picLocks noChangeAspect="1"/>
          </p:cNvPicPr>
          <p:nvPr/>
        </p:nvPicPr>
        <p:blipFill rotWithShape="1">
          <a:blip r:embed="rId2"/>
          <a:srcRect t="12702" r="17886"/>
          <a:stretch/>
        </p:blipFill>
        <p:spPr>
          <a:xfrm>
            <a:off x="5565952" y="3365501"/>
            <a:ext cx="5055888" cy="3433231"/>
          </a:xfrm>
          <a:prstGeom prst="rect">
            <a:avLst/>
          </a:prstGeom>
        </p:spPr>
      </p:pic>
      <p:pic>
        <p:nvPicPr>
          <p:cNvPr id="6" name="Picture 5">
            <a:extLst>
              <a:ext uri="{FF2B5EF4-FFF2-40B4-BE49-F238E27FC236}">
                <a16:creationId xmlns:a16="http://schemas.microsoft.com/office/drawing/2014/main" xmlns="" id="{DE9F6E1A-1FC2-CE43-99F5-FA473F68F344}"/>
              </a:ext>
            </a:extLst>
          </p:cNvPr>
          <p:cNvPicPr>
            <a:picLocks noChangeAspect="1"/>
          </p:cNvPicPr>
          <p:nvPr/>
        </p:nvPicPr>
        <p:blipFill rotWithShape="1">
          <a:blip r:embed="rId3"/>
          <a:srcRect t="11018"/>
          <a:stretch/>
        </p:blipFill>
        <p:spPr>
          <a:xfrm>
            <a:off x="5565952" y="0"/>
            <a:ext cx="5055888" cy="3589863"/>
          </a:xfrm>
          <a:prstGeom prst="rect">
            <a:avLst/>
          </a:prstGeom>
        </p:spPr>
      </p:pic>
      <p:pic>
        <p:nvPicPr>
          <p:cNvPr id="7" name="Picture 6">
            <a:extLst>
              <a:ext uri="{FF2B5EF4-FFF2-40B4-BE49-F238E27FC236}">
                <a16:creationId xmlns:a16="http://schemas.microsoft.com/office/drawing/2014/main" xmlns="" id="{8B34CF20-6C54-224E-912E-740F960C4128}"/>
              </a:ext>
            </a:extLst>
          </p:cNvPr>
          <p:cNvPicPr>
            <a:picLocks noChangeAspect="1"/>
          </p:cNvPicPr>
          <p:nvPr/>
        </p:nvPicPr>
        <p:blipFill rotWithShape="1">
          <a:blip r:embed="rId2"/>
          <a:srcRect l="80727" t="28240" b="17408"/>
          <a:stretch/>
        </p:blipFill>
        <p:spPr>
          <a:xfrm>
            <a:off x="335668" y="1263732"/>
            <a:ext cx="2908299" cy="5238668"/>
          </a:xfrm>
          <a:prstGeom prst="rect">
            <a:avLst/>
          </a:prstGeom>
        </p:spPr>
      </p:pic>
      <p:sp>
        <p:nvSpPr>
          <p:cNvPr id="8" name="TextBox 7">
            <a:extLst>
              <a:ext uri="{FF2B5EF4-FFF2-40B4-BE49-F238E27FC236}">
                <a16:creationId xmlns:a16="http://schemas.microsoft.com/office/drawing/2014/main" xmlns="" id="{C1C39D7D-8959-E44D-9753-4C1D0D5ECD27}"/>
              </a:ext>
            </a:extLst>
          </p:cNvPr>
          <p:cNvSpPr txBox="1"/>
          <p:nvPr/>
        </p:nvSpPr>
        <p:spPr>
          <a:xfrm>
            <a:off x="9635067" y="809666"/>
            <a:ext cx="1912703" cy="646331"/>
          </a:xfrm>
          <a:prstGeom prst="rect">
            <a:avLst/>
          </a:prstGeom>
          <a:noFill/>
        </p:spPr>
        <p:txBody>
          <a:bodyPr wrap="none" rtlCol="0">
            <a:spAutoFit/>
          </a:bodyPr>
          <a:lstStyle/>
          <a:p>
            <a:r>
              <a:rPr lang="aa-ET" sz="3600" dirty="0"/>
              <a:t>opnames</a:t>
            </a:r>
          </a:p>
        </p:txBody>
      </p:sp>
      <p:sp>
        <p:nvSpPr>
          <p:cNvPr id="9" name="TextBox 8">
            <a:extLst>
              <a:ext uri="{FF2B5EF4-FFF2-40B4-BE49-F238E27FC236}">
                <a16:creationId xmlns:a16="http://schemas.microsoft.com/office/drawing/2014/main" xmlns="" id="{B80A9465-F817-464F-903D-B42069E2CC63}"/>
              </a:ext>
            </a:extLst>
          </p:cNvPr>
          <p:cNvSpPr txBox="1"/>
          <p:nvPr/>
        </p:nvSpPr>
        <p:spPr>
          <a:xfrm>
            <a:off x="9702798" y="3770131"/>
            <a:ext cx="548548" cy="646331"/>
          </a:xfrm>
          <a:prstGeom prst="rect">
            <a:avLst/>
          </a:prstGeom>
          <a:noFill/>
        </p:spPr>
        <p:txBody>
          <a:bodyPr wrap="none" rtlCol="0">
            <a:spAutoFit/>
          </a:bodyPr>
          <a:lstStyle/>
          <a:p>
            <a:r>
              <a:rPr lang="aa-ET" sz="3600" dirty="0"/>
              <a:t>IC</a:t>
            </a:r>
          </a:p>
        </p:txBody>
      </p:sp>
      <p:sp>
        <p:nvSpPr>
          <p:cNvPr id="10" name="TextBox 9">
            <a:extLst>
              <a:ext uri="{FF2B5EF4-FFF2-40B4-BE49-F238E27FC236}">
                <a16:creationId xmlns:a16="http://schemas.microsoft.com/office/drawing/2014/main" xmlns="" id="{E4A8B438-5F68-6044-97A8-50DBA9417248}"/>
              </a:ext>
            </a:extLst>
          </p:cNvPr>
          <p:cNvSpPr txBox="1"/>
          <p:nvPr/>
        </p:nvSpPr>
        <p:spPr>
          <a:xfrm>
            <a:off x="330037" y="355600"/>
            <a:ext cx="5528896" cy="1200329"/>
          </a:xfrm>
          <a:prstGeom prst="rect">
            <a:avLst/>
          </a:prstGeom>
          <a:noFill/>
        </p:spPr>
        <p:txBody>
          <a:bodyPr wrap="square" rtlCol="0">
            <a:spAutoFit/>
          </a:bodyPr>
          <a:lstStyle/>
          <a:p>
            <a:r>
              <a:rPr lang="aa-ET" sz="3600" dirty="0"/>
              <a:t>Modellering RIVM, Wallinga, 29-10-2021</a:t>
            </a:r>
          </a:p>
        </p:txBody>
      </p:sp>
    </p:spTree>
    <p:extLst>
      <p:ext uri="{BB962C8B-B14F-4D97-AF65-F5344CB8AC3E}">
        <p14:creationId xmlns:p14="http://schemas.microsoft.com/office/powerpoint/2010/main" val="3639866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210DEC0-1F8D-F046-85D7-E3FDECE03392}"/>
              </a:ext>
            </a:extLst>
          </p:cNvPr>
          <p:cNvPicPr>
            <a:picLocks noChangeAspect="1"/>
          </p:cNvPicPr>
          <p:nvPr/>
        </p:nvPicPr>
        <p:blipFill>
          <a:blip r:embed="rId2"/>
          <a:stretch>
            <a:fillRect/>
          </a:stretch>
        </p:blipFill>
        <p:spPr>
          <a:xfrm>
            <a:off x="433838" y="1472797"/>
            <a:ext cx="11324324" cy="5090278"/>
          </a:xfrm>
          <a:prstGeom prst="rect">
            <a:avLst/>
          </a:prstGeom>
        </p:spPr>
      </p:pic>
      <p:sp>
        <p:nvSpPr>
          <p:cNvPr id="5" name="Title 4">
            <a:extLst>
              <a:ext uri="{FF2B5EF4-FFF2-40B4-BE49-F238E27FC236}">
                <a16:creationId xmlns:a16="http://schemas.microsoft.com/office/drawing/2014/main" xmlns="" id="{C8D192C9-87A7-384A-A37B-BBEA215EABDE}"/>
              </a:ext>
            </a:extLst>
          </p:cNvPr>
          <p:cNvSpPr>
            <a:spLocks noGrp="1"/>
          </p:cNvSpPr>
          <p:nvPr>
            <p:ph type="title"/>
          </p:nvPr>
        </p:nvSpPr>
        <p:spPr/>
        <p:txBody>
          <a:bodyPr/>
          <a:lstStyle/>
          <a:p>
            <a:r>
              <a:rPr lang="aa-ET" dirty="0"/>
              <a:t>Vergelijking 2020</a:t>
            </a:r>
          </a:p>
        </p:txBody>
      </p:sp>
      <p:cxnSp>
        <p:nvCxnSpPr>
          <p:cNvPr id="7" name="Straight Connector 6">
            <a:extLst>
              <a:ext uri="{FF2B5EF4-FFF2-40B4-BE49-F238E27FC236}">
                <a16:creationId xmlns:a16="http://schemas.microsoft.com/office/drawing/2014/main" xmlns="" id="{E0AFA0F1-A86A-6D43-9C3A-E607380F02B9}"/>
              </a:ext>
            </a:extLst>
          </p:cNvPr>
          <p:cNvCxnSpPr/>
          <p:nvPr/>
        </p:nvCxnSpPr>
        <p:spPr>
          <a:xfrm>
            <a:off x="1797803" y="5377912"/>
            <a:ext cx="5997844" cy="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406982E-8AD0-2C46-BCBA-89EF6ED2C4CA}"/>
              </a:ext>
            </a:extLst>
          </p:cNvPr>
          <p:cNvCxnSpPr/>
          <p:nvPr/>
        </p:nvCxnSpPr>
        <p:spPr>
          <a:xfrm>
            <a:off x="1888211" y="4693405"/>
            <a:ext cx="5997844" cy="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D25F2380-5B8A-8545-B6BC-579DDFB5839A}"/>
              </a:ext>
            </a:extLst>
          </p:cNvPr>
          <p:cNvSpPr txBox="1"/>
          <p:nvPr/>
        </p:nvSpPr>
        <p:spPr>
          <a:xfrm>
            <a:off x="3940326" y="4776107"/>
            <a:ext cx="2733762" cy="646331"/>
          </a:xfrm>
          <a:prstGeom prst="rect">
            <a:avLst/>
          </a:prstGeom>
          <a:noFill/>
        </p:spPr>
        <p:txBody>
          <a:bodyPr wrap="none" rtlCol="0">
            <a:spAutoFit/>
          </a:bodyPr>
          <a:lstStyle/>
          <a:p>
            <a:r>
              <a:rPr lang="en-GB" sz="3600" dirty="0"/>
              <a:t>H</a:t>
            </a:r>
            <a:r>
              <a:rPr lang="aa-ET" sz="3600" dirty="0"/>
              <a:t>uidig niveau</a:t>
            </a:r>
          </a:p>
        </p:txBody>
      </p:sp>
      <p:sp>
        <p:nvSpPr>
          <p:cNvPr id="10" name="TextBox 9">
            <a:extLst>
              <a:ext uri="{FF2B5EF4-FFF2-40B4-BE49-F238E27FC236}">
                <a16:creationId xmlns:a16="http://schemas.microsoft.com/office/drawing/2014/main" xmlns="" id="{9213F84D-F3EC-F046-B13C-6F99ED7CBDA7}"/>
              </a:ext>
            </a:extLst>
          </p:cNvPr>
          <p:cNvSpPr txBox="1"/>
          <p:nvPr/>
        </p:nvSpPr>
        <p:spPr>
          <a:xfrm>
            <a:off x="3968742" y="4029604"/>
            <a:ext cx="3670620" cy="646331"/>
          </a:xfrm>
          <a:prstGeom prst="rect">
            <a:avLst/>
          </a:prstGeom>
          <a:noFill/>
        </p:spPr>
        <p:txBody>
          <a:bodyPr wrap="none" rtlCol="0">
            <a:spAutoFit/>
          </a:bodyPr>
          <a:lstStyle/>
          <a:p>
            <a:r>
              <a:rPr lang="nl-NL" sz="3600" dirty="0"/>
              <a:t>Geschat maximum</a:t>
            </a:r>
            <a:endParaRPr lang="aa-ET" sz="3600" dirty="0"/>
          </a:p>
        </p:txBody>
      </p:sp>
    </p:spTree>
    <p:extLst>
      <p:ext uri="{BB962C8B-B14F-4D97-AF65-F5344CB8AC3E}">
        <p14:creationId xmlns:p14="http://schemas.microsoft.com/office/powerpoint/2010/main" val="2392016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A0F5B37-5383-E346-8F9F-89F1A5C499B4}"/>
              </a:ext>
            </a:extLst>
          </p:cNvPr>
          <p:cNvPicPr>
            <a:picLocks noChangeAspect="1"/>
          </p:cNvPicPr>
          <p:nvPr/>
        </p:nvPicPr>
        <p:blipFill rotWithShape="1">
          <a:blip r:embed="rId3"/>
          <a:srcRect b="6524"/>
          <a:stretch/>
        </p:blipFill>
        <p:spPr>
          <a:xfrm>
            <a:off x="3939154" y="3701068"/>
            <a:ext cx="2156846" cy="1853065"/>
          </a:xfrm>
          <a:prstGeom prst="rect">
            <a:avLst/>
          </a:prstGeom>
        </p:spPr>
      </p:pic>
      <p:pic>
        <p:nvPicPr>
          <p:cNvPr id="7" name="Picture 6">
            <a:extLst>
              <a:ext uri="{FF2B5EF4-FFF2-40B4-BE49-F238E27FC236}">
                <a16:creationId xmlns:a16="http://schemas.microsoft.com/office/drawing/2014/main" xmlns="" id="{CEEDC62D-D835-6446-8EE1-C571585F89A9}"/>
              </a:ext>
            </a:extLst>
          </p:cNvPr>
          <p:cNvPicPr>
            <a:picLocks noChangeAspect="1"/>
          </p:cNvPicPr>
          <p:nvPr/>
        </p:nvPicPr>
        <p:blipFill rotWithShape="1">
          <a:blip r:embed="rId4"/>
          <a:srcRect l="9042" t="49835" r="50340"/>
          <a:stretch/>
        </p:blipFill>
        <p:spPr>
          <a:xfrm>
            <a:off x="609600" y="3601724"/>
            <a:ext cx="3054590" cy="2624365"/>
          </a:xfrm>
          <a:prstGeom prst="rect">
            <a:avLst/>
          </a:prstGeom>
        </p:spPr>
      </p:pic>
      <p:sp>
        <p:nvSpPr>
          <p:cNvPr id="8" name="TextBox 7">
            <a:extLst>
              <a:ext uri="{FF2B5EF4-FFF2-40B4-BE49-F238E27FC236}">
                <a16:creationId xmlns:a16="http://schemas.microsoft.com/office/drawing/2014/main" xmlns="" id="{89F30194-6097-824B-93F8-DB2EF47CBCF2}"/>
              </a:ext>
            </a:extLst>
          </p:cNvPr>
          <p:cNvSpPr txBox="1"/>
          <p:nvPr/>
        </p:nvSpPr>
        <p:spPr>
          <a:xfrm>
            <a:off x="609600" y="6300151"/>
            <a:ext cx="11299825" cy="369332"/>
          </a:xfrm>
          <a:prstGeom prst="rect">
            <a:avLst/>
          </a:prstGeom>
          <a:noFill/>
        </p:spPr>
        <p:txBody>
          <a:bodyPr wrap="none" rtlCol="0">
            <a:spAutoFit/>
          </a:bodyPr>
          <a:lstStyle/>
          <a:p>
            <a:r>
              <a:rPr lang="aa-ET" i="1" dirty="0"/>
              <a:t>Zhou et al. 2020 </a:t>
            </a:r>
            <a:r>
              <a:rPr lang="en-GB" i="1" dirty="0">
                <a:hlinkClick r:id="rId5"/>
              </a:rPr>
              <a:t>https://www.nature.com/articles/s41586-020-2012-7?rel=outbound</a:t>
            </a:r>
            <a:r>
              <a:rPr lang="en-GB" i="1" dirty="0"/>
              <a:t>; shared online in preprint Jan 23d</a:t>
            </a:r>
            <a:endParaRPr lang="aa-ET" i="1" dirty="0"/>
          </a:p>
        </p:txBody>
      </p:sp>
      <p:pic>
        <p:nvPicPr>
          <p:cNvPr id="9" name="Picture 8">
            <a:extLst>
              <a:ext uri="{FF2B5EF4-FFF2-40B4-BE49-F238E27FC236}">
                <a16:creationId xmlns:a16="http://schemas.microsoft.com/office/drawing/2014/main" xmlns="" id="{F8E41220-9D99-A840-86F5-7D3B4A4BAB38}"/>
              </a:ext>
            </a:extLst>
          </p:cNvPr>
          <p:cNvPicPr>
            <a:picLocks noChangeAspect="1"/>
          </p:cNvPicPr>
          <p:nvPr/>
        </p:nvPicPr>
        <p:blipFill rotWithShape="1">
          <a:blip r:embed="rId6"/>
          <a:srcRect l="53679" t="7691"/>
          <a:stretch/>
        </p:blipFill>
        <p:spPr>
          <a:xfrm>
            <a:off x="6861634" y="103003"/>
            <a:ext cx="4387366" cy="5986974"/>
          </a:xfrm>
          <a:prstGeom prst="rect">
            <a:avLst/>
          </a:prstGeom>
        </p:spPr>
      </p:pic>
      <p:pic>
        <p:nvPicPr>
          <p:cNvPr id="10" name="Picture 9">
            <a:extLst>
              <a:ext uri="{FF2B5EF4-FFF2-40B4-BE49-F238E27FC236}">
                <a16:creationId xmlns:a16="http://schemas.microsoft.com/office/drawing/2014/main" xmlns="" id="{EF936EA9-0BA3-D445-AA68-1D484310EE30}"/>
              </a:ext>
            </a:extLst>
          </p:cNvPr>
          <p:cNvPicPr>
            <a:picLocks noChangeAspect="1"/>
          </p:cNvPicPr>
          <p:nvPr/>
        </p:nvPicPr>
        <p:blipFill>
          <a:blip r:embed="rId7"/>
          <a:stretch>
            <a:fillRect/>
          </a:stretch>
        </p:blipFill>
        <p:spPr>
          <a:xfrm>
            <a:off x="297683" y="1067630"/>
            <a:ext cx="6114268" cy="2732569"/>
          </a:xfrm>
          <a:prstGeom prst="rect">
            <a:avLst/>
          </a:prstGeom>
        </p:spPr>
      </p:pic>
      <p:sp>
        <p:nvSpPr>
          <p:cNvPr id="11" name="Title 10">
            <a:extLst>
              <a:ext uri="{FF2B5EF4-FFF2-40B4-BE49-F238E27FC236}">
                <a16:creationId xmlns:a16="http://schemas.microsoft.com/office/drawing/2014/main" xmlns="" id="{C8D31F1D-0496-D94F-BF41-16E8975BC262}"/>
              </a:ext>
            </a:extLst>
          </p:cNvPr>
          <p:cNvSpPr>
            <a:spLocks noGrp="1"/>
          </p:cNvSpPr>
          <p:nvPr>
            <p:ph type="title"/>
          </p:nvPr>
        </p:nvSpPr>
        <p:spPr>
          <a:xfrm>
            <a:off x="377585" y="83804"/>
            <a:ext cx="10515600" cy="1325563"/>
          </a:xfrm>
        </p:spPr>
        <p:txBody>
          <a:bodyPr/>
          <a:lstStyle/>
          <a:p>
            <a:r>
              <a:rPr lang="aa-ET" dirty="0"/>
              <a:t>Het eerste bewijs</a:t>
            </a:r>
          </a:p>
        </p:txBody>
      </p:sp>
      <p:sp>
        <p:nvSpPr>
          <p:cNvPr id="2" name="Rectangle 1">
            <a:extLst>
              <a:ext uri="{FF2B5EF4-FFF2-40B4-BE49-F238E27FC236}">
                <a16:creationId xmlns:a16="http://schemas.microsoft.com/office/drawing/2014/main" xmlns="" id="{6A8436E3-239F-0C40-9CAD-6DA36FF87BE9}"/>
              </a:ext>
            </a:extLst>
          </p:cNvPr>
          <p:cNvSpPr/>
          <p:nvPr/>
        </p:nvSpPr>
        <p:spPr>
          <a:xfrm>
            <a:off x="6411951" y="0"/>
            <a:ext cx="1940312" cy="2865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Tree>
    <p:extLst>
      <p:ext uri="{BB962C8B-B14F-4D97-AF65-F5344CB8AC3E}">
        <p14:creationId xmlns:p14="http://schemas.microsoft.com/office/powerpoint/2010/main" val="1660675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B7B6DD-0812-274C-B4AB-6144ECACF6EB}"/>
              </a:ext>
            </a:extLst>
          </p:cNvPr>
          <p:cNvSpPr>
            <a:spLocks noGrp="1"/>
          </p:cNvSpPr>
          <p:nvPr>
            <p:ph type="title"/>
          </p:nvPr>
        </p:nvSpPr>
        <p:spPr/>
        <p:txBody>
          <a:bodyPr/>
          <a:lstStyle/>
          <a:p>
            <a:r>
              <a:rPr lang="en-GB" dirty="0"/>
              <a:t>W</a:t>
            </a:r>
            <a:r>
              <a:rPr lang="aa-ET" dirty="0"/>
              <a:t>at “doet” influenza komend seizoen: een complexe vraag </a:t>
            </a:r>
          </a:p>
        </p:txBody>
      </p:sp>
      <p:sp>
        <p:nvSpPr>
          <p:cNvPr id="3" name="Content Placeholder 2">
            <a:extLst>
              <a:ext uri="{FF2B5EF4-FFF2-40B4-BE49-F238E27FC236}">
                <a16:creationId xmlns:a16="http://schemas.microsoft.com/office/drawing/2014/main" xmlns="" id="{83426907-014D-2A4E-9CA6-54932FCC9E68}"/>
              </a:ext>
            </a:extLst>
          </p:cNvPr>
          <p:cNvSpPr>
            <a:spLocks noGrp="1"/>
          </p:cNvSpPr>
          <p:nvPr>
            <p:ph idx="1"/>
          </p:nvPr>
        </p:nvSpPr>
        <p:spPr/>
        <p:txBody>
          <a:bodyPr/>
          <a:lstStyle/>
          <a:p>
            <a:r>
              <a:rPr lang="aa-ET" dirty="0"/>
              <a:t>Hoe verloopt de COVID-19 pandemie en zijn er nog beperkende maatregelen?</a:t>
            </a:r>
          </a:p>
          <a:p>
            <a:endParaRPr lang="aa-ET" dirty="0"/>
          </a:p>
          <a:p>
            <a:r>
              <a:rPr lang="aa-ET" dirty="0"/>
              <a:t>Wat is het effect van uitblijven van influenza op de omvang van de seizoenspiek?</a:t>
            </a:r>
          </a:p>
          <a:p>
            <a:endParaRPr lang="en-GB" dirty="0"/>
          </a:p>
          <a:p>
            <a:r>
              <a:rPr lang="en-GB" dirty="0"/>
              <a:t>Hoe is de match met de </a:t>
            </a:r>
            <a:r>
              <a:rPr lang="en-GB" dirty="0" err="1"/>
              <a:t>vaccins</a:t>
            </a:r>
            <a:r>
              <a:rPr lang="en-GB" dirty="0"/>
              <a:t>? </a:t>
            </a:r>
            <a:endParaRPr lang="aa-ET" dirty="0"/>
          </a:p>
        </p:txBody>
      </p:sp>
    </p:spTree>
    <p:extLst>
      <p:ext uri="{BB962C8B-B14F-4D97-AF65-F5344CB8AC3E}">
        <p14:creationId xmlns:p14="http://schemas.microsoft.com/office/powerpoint/2010/main" val="20148690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7513-98FA-D742-8195-3427B6B826AE}"/>
              </a:ext>
            </a:extLst>
          </p:cNvPr>
          <p:cNvSpPr>
            <a:spLocks noGrp="1"/>
          </p:cNvSpPr>
          <p:nvPr>
            <p:ph type="title"/>
          </p:nvPr>
        </p:nvSpPr>
        <p:spPr/>
        <p:txBody>
          <a:bodyPr/>
          <a:lstStyle/>
          <a:p>
            <a:r>
              <a:rPr lang="aa-ET" dirty="0"/>
              <a:t>Uitblijven van de piek en immuniteit</a:t>
            </a:r>
          </a:p>
        </p:txBody>
      </p:sp>
      <p:sp>
        <p:nvSpPr>
          <p:cNvPr id="3" name="Content Placeholder 2">
            <a:extLst>
              <a:ext uri="{FF2B5EF4-FFF2-40B4-BE49-F238E27FC236}">
                <a16:creationId xmlns:a16="http://schemas.microsoft.com/office/drawing/2014/main" xmlns="" id="{7F566371-1D88-E74C-A3E1-B6F298564064}"/>
              </a:ext>
            </a:extLst>
          </p:cNvPr>
          <p:cNvSpPr>
            <a:spLocks noGrp="1"/>
          </p:cNvSpPr>
          <p:nvPr>
            <p:ph idx="1"/>
          </p:nvPr>
        </p:nvSpPr>
        <p:spPr>
          <a:xfrm>
            <a:off x="6651813" y="1735976"/>
            <a:ext cx="4648199" cy="4351338"/>
          </a:xfrm>
        </p:spPr>
        <p:txBody>
          <a:bodyPr/>
          <a:lstStyle/>
          <a:p>
            <a:r>
              <a:rPr lang="aa-ET" dirty="0"/>
              <a:t>Model obv serologie &gt; geleidelijke toename van deel bevolking dat gevoelig is voor influenza </a:t>
            </a:r>
          </a:p>
          <a:p>
            <a:endParaRPr lang="aa-ET" dirty="0"/>
          </a:p>
          <a:p>
            <a:r>
              <a:rPr lang="aa-ET" dirty="0"/>
              <a:t>Voor kinderen: extra groot cohort primo infecties</a:t>
            </a:r>
          </a:p>
        </p:txBody>
      </p:sp>
      <p:pic>
        <p:nvPicPr>
          <p:cNvPr id="4" name="Picture 3">
            <a:extLst>
              <a:ext uri="{FF2B5EF4-FFF2-40B4-BE49-F238E27FC236}">
                <a16:creationId xmlns:a16="http://schemas.microsoft.com/office/drawing/2014/main" xmlns="" id="{7EE75C2B-8B84-8949-AAB7-A1A72A2F947E}"/>
              </a:ext>
            </a:extLst>
          </p:cNvPr>
          <p:cNvPicPr>
            <a:picLocks noChangeAspect="1"/>
          </p:cNvPicPr>
          <p:nvPr/>
        </p:nvPicPr>
        <p:blipFill rotWithShape="1">
          <a:blip r:embed="rId2"/>
          <a:srcRect r="7587"/>
          <a:stretch/>
        </p:blipFill>
        <p:spPr>
          <a:xfrm>
            <a:off x="458597" y="1450529"/>
            <a:ext cx="6333566" cy="4922232"/>
          </a:xfrm>
          <a:prstGeom prst="rect">
            <a:avLst/>
          </a:prstGeom>
        </p:spPr>
      </p:pic>
      <p:cxnSp>
        <p:nvCxnSpPr>
          <p:cNvPr id="6" name="Straight Connector 5">
            <a:extLst>
              <a:ext uri="{FF2B5EF4-FFF2-40B4-BE49-F238E27FC236}">
                <a16:creationId xmlns:a16="http://schemas.microsoft.com/office/drawing/2014/main" xmlns="" id="{E58076A8-E8D0-024C-B71E-89E9E2BD6639}"/>
              </a:ext>
            </a:extLst>
          </p:cNvPr>
          <p:cNvCxnSpPr>
            <a:cxnSpLocks/>
          </p:cNvCxnSpPr>
          <p:nvPr/>
        </p:nvCxnSpPr>
        <p:spPr>
          <a:xfrm flipV="1">
            <a:off x="5450541" y="3026871"/>
            <a:ext cx="0" cy="68041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E9730304-1315-5E47-9FC9-549454A47354}"/>
              </a:ext>
            </a:extLst>
          </p:cNvPr>
          <p:cNvCxnSpPr>
            <a:cxnSpLocks/>
          </p:cNvCxnSpPr>
          <p:nvPr/>
        </p:nvCxnSpPr>
        <p:spPr>
          <a:xfrm flipH="1">
            <a:off x="4231344" y="3057799"/>
            <a:ext cx="12191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3B12D52B-5935-2447-AB0D-E5AAF252FA0E}"/>
              </a:ext>
            </a:extLst>
          </p:cNvPr>
          <p:cNvCxnSpPr>
            <a:cxnSpLocks/>
          </p:cNvCxnSpPr>
          <p:nvPr/>
        </p:nvCxnSpPr>
        <p:spPr>
          <a:xfrm flipH="1">
            <a:off x="1421475" y="3088617"/>
            <a:ext cx="12191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5843071-E34D-F943-8358-5B18FF2961B2}"/>
              </a:ext>
            </a:extLst>
          </p:cNvPr>
          <p:cNvCxnSpPr>
            <a:cxnSpLocks/>
          </p:cNvCxnSpPr>
          <p:nvPr/>
        </p:nvCxnSpPr>
        <p:spPr>
          <a:xfrm flipV="1">
            <a:off x="2622739" y="3088619"/>
            <a:ext cx="0" cy="618563"/>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B65E226C-4EA6-6942-9C1E-0CC0D6CE3FE2}"/>
              </a:ext>
            </a:extLst>
          </p:cNvPr>
          <p:cNvSpPr txBox="1"/>
          <p:nvPr/>
        </p:nvSpPr>
        <p:spPr>
          <a:xfrm>
            <a:off x="3092862" y="2319149"/>
            <a:ext cx="532518" cy="461665"/>
          </a:xfrm>
          <a:prstGeom prst="rect">
            <a:avLst/>
          </a:prstGeom>
          <a:noFill/>
        </p:spPr>
        <p:txBody>
          <a:bodyPr wrap="none" rtlCol="0">
            <a:spAutoFit/>
          </a:bodyPr>
          <a:lstStyle/>
          <a:p>
            <a:r>
              <a:rPr lang="aa-ET" sz="2400" dirty="0"/>
              <a:t>H1</a:t>
            </a:r>
          </a:p>
        </p:txBody>
      </p:sp>
      <p:sp>
        <p:nvSpPr>
          <p:cNvPr id="14" name="TextBox 13">
            <a:extLst>
              <a:ext uri="{FF2B5EF4-FFF2-40B4-BE49-F238E27FC236}">
                <a16:creationId xmlns:a16="http://schemas.microsoft.com/office/drawing/2014/main" xmlns="" id="{5F560ADD-9AB9-6048-8A48-E8011CCB5F28}"/>
              </a:ext>
            </a:extLst>
          </p:cNvPr>
          <p:cNvSpPr txBox="1"/>
          <p:nvPr/>
        </p:nvSpPr>
        <p:spPr>
          <a:xfrm>
            <a:off x="4643754" y="2292256"/>
            <a:ext cx="532518" cy="461665"/>
          </a:xfrm>
          <a:prstGeom prst="rect">
            <a:avLst/>
          </a:prstGeom>
          <a:noFill/>
        </p:spPr>
        <p:txBody>
          <a:bodyPr wrap="none" rtlCol="0">
            <a:spAutoFit/>
          </a:bodyPr>
          <a:lstStyle/>
          <a:p>
            <a:r>
              <a:rPr lang="aa-ET" sz="2400" dirty="0"/>
              <a:t>H3</a:t>
            </a:r>
          </a:p>
        </p:txBody>
      </p:sp>
      <p:sp>
        <p:nvSpPr>
          <p:cNvPr id="15" name="TextBox 14">
            <a:extLst>
              <a:ext uri="{FF2B5EF4-FFF2-40B4-BE49-F238E27FC236}">
                <a16:creationId xmlns:a16="http://schemas.microsoft.com/office/drawing/2014/main" xmlns="" id="{B6B10543-6E71-4940-9CF3-7229A6403A20}"/>
              </a:ext>
            </a:extLst>
          </p:cNvPr>
          <p:cNvSpPr txBox="1"/>
          <p:nvPr/>
        </p:nvSpPr>
        <p:spPr>
          <a:xfrm>
            <a:off x="1299735" y="1371130"/>
            <a:ext cx="1545616" cy="400110"/>
          </a:xfrm>
          <a:prstGeom prst="rect">
            <a:avLst/>
          </a:prstGeom>
          <a:noFill/>
        </p:spPr>
        <p:txBody>
          <a:bodyPr wrap="none" rtlCol="0">
            <a:spAutoFit/>
          </a:bodyPr>
          <a:lstStyle/>
          <a:p>
            <a:r>
              <a:rPr lang="aa-ET" sz="2000" dirty="0">
                <a:solidFill>
                  <a:schemeClr val="accent1">
                    <a:lumMod val="75000"/>
                  </a:schemeClr>
                </a:solidFill>
              </a:rPr>
              <a:t>Volwassenen</a:t>
            </a:r>
          </a:p>
        </p:txBody>
      </p:sp>
      <p:sp>
        <p:nvSpPr>
          <p:cNvPr id="16" name="TextBox 15">
            <a:extLst>
              <a:ext uri="{FF2B5EF4-FFF2-40B4-BE49-F238E27FC236}">
                <a16:creationId xmlns:a16="http://schemas.microsoft.com/office/drawing/2014/main" xmlns="" id="{91B6090C-9871-1D46-B0EB-A22DBF79FFD6}"/>
              </a:ext>
            </a:extLst>
          </p:cNvPr>
          <p:cNvSpPr txBox="1"/>
          <p:nvPr/>
        </p:nvSpPr>
        <p:spPr>
          <a:xfrm>
            <a:off x="1434206" y="3728843"/>
            <a:ext cx="1124026" cy="400110"/>
          </a:xfrm>
          <a:prstGeom prst="rect">
            <a:avLst/>
          </a:prstGeom>
          <a:noFill/>
        </p:spPr>
        <p:txBody>
          <a:bodyPr wrap="none" rtlCol="0">
            <a:spAutoFit/>
          </a:bodyPr>
          <a:lstStyle/>
          <a:p>
            <a:r>
              <a:rPr lang="aa-ET" sz="2000" dirty="0">
                <a:solidFill>
                  <a:schemeClr val="accent1">
                    <a:lumMod val="75000"/>
                  </a:schemeClr>
                </a:solidFill>
              </a:rPr>
              <a:t>Kinderen</a:t>
            </a:r>
          </a:p>
        </p:txBody>
      </p:sp>
      <p:sp>
        <p:nvSpPr>
          <p:cNvPr id="18" name="TextBox 17">
            <a:extLst>
              <a:ext uri="{FF2B5EF4-FFF2-40B4-BE49-F238E27FC236}">
                <a16:creationId xmlns:a16="http://schemas.microsoft.com/office/drawing/2014/main" xmlns="" id="{DDF04773-3C93-6149-A810-E23949115A4E}"/>
              </a:ext>
            </a:extLst>
          </p:cNvPr>
          <p:cNvSpPr txBox="1"/>
          <p:nvPr/>
        </p:nvSpPr>
        <p:spPr>
          <a:xfrm>
            <a:off x="699251" y="6445663"/>
            <a:ext cx="11331384" cy="369332"/>
          </a:xfrm>
          <a:prstGeom prst="rect">
            <a:avLst/>
          </a:prstGeom>
          <a:noFill/>
        </p:spPr>
        <p:txBody>
          <a:bodyPr wrap="square">
            <a:spAutoFit/>
          </a:bodyPr>
          <a:lstStyle/>
          <a:p>
            <a:r>
              <a:rPr lang="aa-ET" i="1" dirty="0"/>
              <a:t>Ranjeva et al. 2019 https://www.ncbi.nlm.nih.gov/pmc/articles/PMC6458119/pdf/41467_2019_Article_9652.pdf</a:t>
            </a:r>
          </a:p>
        </p:txBody>
      </p:sp>
    </p:spTree>
    <p:extLst>
      <p:ext uri="{BB962C8B-B14F-4D97-AF65-F5344CB8AC3E}">
        <p14:creationId xmlns:p14="http://schemas.microsoft.com/office/powerpoint/2010/main" val="7235472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31E11-F3B5-3447-BCCA-7688E6596B50}"/>
              </a:ext>
            </a:extLst>
          </p:cNvPr>
          <p:cNvSpPr>
            <a:spLocks noGrp="1"/>
          </p:cNvSpPr>
          <p:nvPr>
            <p:ph type="title"/>
          </p:nvPr>
        </p:nvSpPr>
        <p:spPr/>
        <p:txBody>
          <a:bodyPr/>
          <a:lstStyle/>
          <a:p>
            <a:r>
              <a:rPr lang="aa-ET" dirty="0"/>
              <a:t>Vervroegen van de </a:t>
            </a:r>
            <a:br>
              <a:rPr lang="aa-ET" dirty="0"/>
            </a:br>
            <a:r>
              <a:rPr lang="aa-ET" dirty="0"/>
              <a:t>seizoenspiek?</a:t>
            </a:r>
          </a:p>
        </p:txBody>
      </p:sp>
      <p:sp>
        <p:nvSpPr>
          <p:cNvPr id="3" name="Content Placeholder 2">
            <a:extLst>
              <a:ext uri="{FF2B5EF4-FFF2-40B4-BE49-F238E27FC236}">
                <a16:creationId xmlns:a16="http://schemas.microsoft.com/office/drawing/2014/main" xmlns="" id="{1D3AE449-1E18-D542-836B-808A0FB1C2B1}"/>
              </a:ext>
            </a:extLst>
          </p:cNvPr>
          <p:cNvSpPr>
            <a:spLocks noGrp="1"/>
          </p:cNvSpPr>
          <p:nvPr>
            <p:ph idx="1"/>
          </p:nvPr>
        </p:nvSpPr>
        <p:spPr>
          <a:xfrm>
            <a:off x="838200" y="1825625"/>
            <a:ext cx="5992906" cy="4351338"/>
          </a:xfrm>
        </p:spPr>
        <p:txBody>
          <a:bodyPr/>
          <a:lstStyle/>
          <a:p>
            <a:r>
              <a:rPr lang="aa-ET" dirty="0"/>
              <a:t>Nazomer golf van RSV onder jonge kinderen en volwassenen</a:t>
            </a:r>
          </a:p>
          <a:p>
            <a:r>
              <a:rPr lang="aa-ET" dirty="0"/>
              <a:t>Jonge kinderen minder vaak blootgesteld aan respiratoire virussen </a:t>
            </a:r>
            <a:r>
              <a:rPr lang="aa-ET" sz="1800" dirty="0"/>
              <a:t>(Sikkema et al)</a:t>
            </a:r>
            <a:r>
              <a:rPr lang="aa-ET" dirty="0"/>
              <a:t> </a:t>
            </a:r>
          </a:p>
          <a:p>
            <a:r>
              <a:rPr lang="aa-ET" dirty="0"/>
              <a:t>Grotere groep gevoelige kinderen &gt; grotere influenza piek bij kinderen</a:t>
            </a:r>
          </a:p>
          <a:p>
            <a:endParaRPr lang="aa-ET" dirty="0"/>
          </a:p>
          <a:p>
            <a:endParaRPr lang="aa-ET" dirty="0"/>
          </a:p>
          <a:p>
            <a:pPr marL="0" indent="0">
              <a:buNone/>
            </a:pPr>
            <a:endParaRPr lang="aa-ET" dirty="0"/>
          </a:p>
          <a:p>
            <a:endParaRPr lang="aa-ET" dirty="0"/>
          </a:p>
        </p:txBody>
      </p:sp>
      <p:sp>
        <p:nvSpPr>
          <p:cNvPr id="5" name="TextBox 4">
            <a:extLst>
              <a:ext uri="{FF2B5EF4-FFF2-40B4-BE49-F238E27FC236}">
                <a16:creationId xmlns:a16="http://schemas.microsoft.com/office/drawing/2014/main" xmlns="" id="{BDC34F78-379C-7F46-8AC1-2F24A4EC3485}"/>
              </a:ext>
            </a:extLst>
          </p:cNvPr>
          <p:cNvSpPr txBox="1"/>
          <p:nvPr/>
        </p:nvSpPr>
        <p:spPr>
          <a:xfrm>
            <a:off x="7190836" y="6308209"/>
            <a:ext cx="3904339" cy="369332"/>
          </a:xfrm>
          <a:prstGeom prst="rect">
            <a:avLst/>
          </a:prstGeom>
          <a:noFill/>
        </p:spPr>
        <p:txBody>
          <a:bodyPr wrap="none" rtlCol="0">
            <a:spAutoFit/>
          </a:bodyPr>
          <a:lstStyle/>
          <a:p>
            <a:r>
              <a:rPr lang="aa-ET" i="1" dirty="0"/>
              <a:t>Sikkema et al, submitted for publication</a:t>
            </a:r>
          </a:p>
        </p:txBody>
      </p:sp>
      <p:sp>
        <p:nvSpPr>
          <p:cNvPr id="6" name="TextBox 5">
            <a:extLst>
              <a:ext uri="{FF2B5EF4-FFF2-40B4-BE49-F238E27FC236}">
                <a16:creationId xmlns:a16="http://schemas.microsoft.com/office/drawing/2014/main" xmlns="" id="{F88D633F-40D2-1E42-B9DB-F253FBEB7A17}"/>
              </a:ext>
            </a:extLst>
          </p:cNvPr>
          <p:cNvSpPr txBox="1"/>
          <p:nvPr/>
        </p:nvSpPr>
        <p:spPr>
          <a:xfrm>
            <a:off x="7374640" y="493510"/>
            <a:ext cx="4454824" cy="1200329"/>
          </a:xfrm>
          <a:prstGeom prst="rect">
            <a:avLst/>
          </a:prstGeom>
          <a:noFill/>
        </p:spPr>
        <p:txBody>
          <a:bodyPr wrap="square" rtlCol="0">
            <a:spAutoFit/>
          </a:bodyPr>
          <a:lstStyle/>
          <a:p>
            <a:r>
              <a:rPr lang="aa-ET" sz="2400" dirty="0">
                <a:solidFill>
                  <a:schemeClr val="accent1">
                    <a:lumMod val="75000"/>
                  </a:schemeClr>
                </a:solidFill>
              </a:rPr>
              <a:t>Antistoffen tegen seizoens coronavirussen in jonge kinderen April 2020 en April 2021</a:t>
            </a:r>
          </a:p>
        </p:txBody>
      </p:sp>
      <p:pic>
        <p:nvPicPr>
          <p:cNvPr id="7" name="Picture 6">
            <a:extLst>
              <a:ext uri="{FF2B5EF4-FFF2-40B4-BE49-F238E27FC236}">
                <a16:creationId xmlns:a16="http://schemas.microsoft.com/office/drawing/2014/main" xmlns="" id="{625EADE4-72B0-1C48-A68E-852375C4CA7F}"/>
              </a:ext>
            </a:extLst>
          </p:cNvPr>
          <p:cNvPicPr>
            <a:picLocks noChangeAspect="1"/>
          </p:cNvPicPr>
          <p:nvPr/>
        </p:nvPicPr>
        <p:blipFill rotWithShape="1">
          <a:blip r:embed="rId2"/>
          <a:srcRect t="55098"/>
          <a:stretch/>
        </p:blipFill>
        <p:spPr>
          <a:xfrm>
            <a:off x="6823110" y="1825625"/>
            <a:ext cx="5316345" cy="3315718"/>
          </a:xfrm>
          <a:prstGeom prst="rect">
            <a:avLst/>
          </a:prstGeom>
        </p:spPr>
      </p:pic>
    </p:spTree>
    <p:extLst>
      <p:ext uri="{BB962C8B-B14F-4D97-AF65-F5344CB8AC3E}">
        <p14:creationId xmlns:p14="http://schemas.microsoft.com/office/powerpoint/2010/main" val="36839187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C973187-2ADB-5749-8BFD-DA486FB74FA6}"/>
              </a:ext>
            </a:extLst>
          </p:cNvPr>
          <p:cNvSpPr>
            <a:spLocks noGrp="1"/>
          </p:cNvSpPr>
          <p:nvPr>
            <p:ph type="title"/>
          </p:nvPr>
        </p:nvSpPr>
        <p:spPr>
          <a:xfrm>
            <a:off x="1104292" y="0"/>
            <a:ext cx="10515600" cy="1325563"/>
          </a:xfrm>
        </p:spPr>
        <p:txBody>
          <a:bodyPr/>
          <a:lstStyle/>
          <a:p>
            <a:r>
              <a:rPr lang="aa-ET" dirty="0"/>
              <a:t>Wat is de te verwachten omvang?</a:t>
            </a:r>
          </a:p>
        </p:txBody>
      </p:sp>
      <p:pic>
        <p:nvPicPr>
          <p:cNvPr id="5" name="Picture 4">
            <a:extLst>
              <a:ext uri="{FF2B5EF4-FFF2-40B4-BE49-F238E27FC236}">
                <a16:creationId xmlns:a16="http://schemas.microsoft.com/office/drawing/2014/main" xmlns="" id="{F2BAA962-2104-AF4B-A110-FDB27B1C5C4F}"/>
              </a:ext>
            </a:extLst>
          </p:cNvPr>
          <p:cNvPicPr>
            <a:picLocks noChangeAspect="1"/>
          </p:cNvPicPr>
          <p:nvPr/>
        </p:nvPicPr>
        <p:blipFill>
          <a:blip r:embed="rId2"/>
          <a:stretch>
            <a:fillRect/>
          </a:stretch>
        </p:blipFill>
        <p:spPr>
          <a:xfrm>
            <a:off x="853280" y="1005775"/>
            <a:ext cx="7609402" cy="5717753"/>
          </a:xfrm>
          <a:prstGeom prst="rect">
            <a:avLst/>
          </a:prstGeom>
        </p:spPr>
      </p:pic>
      <p:sp>
        <p:nvSpPr>
          <p:cNvPr id="6" name="TextBox 5">
            <a:extLst>
              <a:ext uri="{FF2B5EF4-FFF2-40B4-BE49-F238E27FC236}">
                <a16:creationId xmlns:a16="http://schemas.microsoft.com/office/drawing/2014/main" xmlns="" id="{3416D19E-C5DB-F543-A693-1C2CFBB22AB6}"/>
              </a:ext>
            </a:extLst>
          </p:cNvPr>
          <p:cNvSpPr txBox="1"/>
          <p:nvPr/>
        </p:nvSpPr>
        <p:spPr>
          <a:xfrm>
            <a:off x="7998151" y="1236187"/>
            <a:ext cx="3872753" cy="1200329"/>
          </a:xfrm>
          <a:prstGeom prst="rect">
            <a:avLst/>
          </a:prstGeom>
          <a:noFill/>
        </p:spPr>
        <p:txBody>
          <a:bodyPr wrap="square" rtlCol="0">
            <a:spAutoFit/>
          </a:bodyPr>
          <a:lstStyle/>
          <a:p>
            <a:r>
              <a:rPr lang="aa-ET" sz="2400" dirty="0"/>
              <a:t>Infection attack rates influenza in unvaccinated individuals</a:t>
            </a:r>
          </a:p>
        </p:txBody>
      </p:sp>
      <p:sp>
        <p:nvSpPr>
          <p:cNvPr id="7" name="TextBox 6">
            <a:extLst>
              <a:ext uri="{FF2B5EF4-FFF2-40B4-BE49-F238E27FC236}">
                <a16:creationId xmlns:a16="http://schemas.microsoft.com/office/drawing/2014/main" xmlns="" id="{525BB54A-191D-664D-B1A3-6D77B1FA79A9}"/>
              </a:ext>
            </a:extLst>
          </p:cNvPr>
          <p:cNvSpPr txBox="1"/>
          <p:nvPr/>
        </p:nvSpPr>
        <p:spPr>
          <a:xfrm>
            <a:off x="5894054" y="2898307"/>
            <a:ext cx="1404615" cy="523220"/>
          </a:xfrm>
          <a:prstGeom prst="rect">
            <a:avLst/>
          </a:prstGeom>
          <a:noFill/>
        </p:spPr>
        <p:txBody>
          <a:bodyPr wrap="none" rtlCol="0">
            <a:spAutoFit/>
          </a:bodyPr>
          <a:lstStyle/>
          <a:p>
            <a:r>
              <a:rPr lang="aa-ET" sz="2800" dirty="0">
                <a:solidFill>
                  <a:schemeClr val="accent1">
                    <a:lumMod val="75000"/>
                  </a:schemeClr>
                </a:solidFill>
              </a:rPr>
              <a:t>Children</a:t>
            </a:r>
          </a:p>
        </p:txBody>
      </p:sp>
      <p:sp>
        <p:nvSpPr>
          <p:cNvPr id="8" name="TextBox 7">
            <a:extLst>
              <a:ext uri="{FF2B5EF4-FFF2-40B4-BE49-F238E27FC236}">
                <a16:creationId xmlns:a16="http://schemas.microsoft.com/office/drawing/2014/main" xmlns="" id="{04CB912A-47C9-2745-9719-F38D9E1D7010}"/>
              </a:ext>
            </a:extLst>
          </p:cNvPr>
          <p:cNvSpPr txBox="1"/>
          <p:nvPr/>
        </p:nvSpPr>
        <p:spPr>
          <a:xfrm>
            <a:off x="5938880" y="5722186"/>
            <a:ext cx="1114408" cy="523220"/>
          </a:xfrm>
          <a:prstGeom prst="rect">
            <a:avLst/>
          </a:prstGeom>
          <a:noFill/>
        </p:spPr>
        <p:txBody>
          <a:bodyPr wrap="none" rtlCol="0">
            <a:spAutoFit/>
          </a:bodyPr>
          <a:lstStyle/>
          <a:p>
            <a:r>
              <a:rPr lang="aa-ET" sz="2800" dirty="0">
                <a:solidFill>
                  <a:schemeClr val="accent1">
                    <a:lumMod val="75000"/>
                  </a:schemeClr>
                </a:solidFill>
              </a:rPr>
              <a:t>Adults</a:t>
            </a:r>
          </a:p>
        </p:txBody>
      </p:sp>
      <p:sp>
        <p:nvSpPr>
          <p:cNvPr id="9" name="Left Arrow 8">
            <a:extLst>
              <a:ext uri="{FF2B5EF4-FFF2-40B4-BE49-F238E27FC236}">
                <a16:creationId xmlns:a16="http://schemas.microsoft.com/office/drawing/2014/main" xmlns="" id="{2698398C-DD8F-E344-B76B-22B485301A7B}"/>
              </a:ext>
            </a:extLst>
          </p:cNvPr>
          <p:cNvSpPr/>
          <p:nvPr/>
        </p:nvSpPr>
        <p:spPr>
          <a:xfrm>
            <a:off x="7709647" y="2599765"/>
            <a:ext cx="609600" cy="2985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0" name="Left Arrow 9">
            <a:extLst>
              <a:ext uri="{FF2B5EF4-FFF2-40B4-BE49-F238E27FC236}">
                <a16:creationId xmlns:a16="http://schemas.microsoft.com/office/drawing/2014/main" xmlns="" id="{A304B535-DE2E-7248-AB28-76054DA8E76F}"/>
              </a:ext>
            </a:extLst>
          </p:cNvPr>
          <p:cNvSpPr/>
          <p:nvPr/>
        </p:nvSpPr>
        <p:spPr>
          <a:xfrm>
            <a:off x="7682757" y="5441573"/>
            <a:ext cx="609600" cy="2985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1" name="TextBox 10">
            <a:extLst>
              <a:ext uri="{FF2B5EF4-FFF2-40B4-BE49-F238E27FC236}">
                <a16:creationId xmlns:a16="http://schemas.microsoft.com/office/drawing/2014/main" xmlns="" id="{B9445B59-B3DC-E941-AEA6-FDEA6A9AF943}"/>
              </a:ext>
            </a:extLst>
          </p:cNvPr>
          <p:cNvSpPr txBox="1"/>
          <p:nvPr/>
        </p:nvSpPr>
        <p:spPr>
          <a:xfrm>
            <a:off x="8426824" y="2510583"/>
            <a:ext cx="806631" cy="523220"/>
          </a:xfrm>
          <a:prstGeom prst="rect">
            <a:avLst/>
          </a:prstGeom>
          <a:noFill/>
        </p:spPr>
        <p:txBody>
          <a:bodyPr wrap="none" rtlCol="0">
            <a:spAutoFit/>
          </a:bodyPr>
          <a:lstStyle/>
          <a:p>
            <a:r>
              <a:rPr lang="aa-ET" sz="2800" dirty="0">
                <a:solidFill>
                  <a:schemeClr val="accent1">
                    <a:lumMod val="75000"/>
                  </a:schemeClr>
                </a:solidFill>
              </a:rPr>
              <a:t>22%</a:t>
            </a:r>
          </a:p>
        </p:txBody>
      </p:sp>
      <p:sp>
        <p:nvSpPr>
          <p:cNvPr id="12" name="TextBox 11">
            <a:extLst>
              <a:ext uri="{FF2B5EF4-FFF2-40B4-BE49-F238E27FC236}">
                <a16:creationId xmlns:a16="http://schemas.microsoft.com/office/drawing/2014/main" xmlns="" id="{35475337-869B-B444-9B3C-1CDFD96AB13A}"/>
              </a:ext>
            </a:extLst>
          </p:cNvPr>
          <p:cNvSpPr txBox="1"/>
          <p:nvPr/>
        </p:nvSpPr>
        <p:spPr>
          <a:xfrm>
            <a:off x="8435790" y="5280675"/>
            <a:ext cx="806631" cy="523220"/>
          </a:xfrm>
          <a:prstGeom prst="rect">
            <a:avLst/>
          </a:prstGeom>
          <a:noFill/>
        </p:spPr>
        <p:txBody>
          <a:bodyPr wrap="none" rtlCol="0">
            <a:spAutoFit/>
          </a:bodyPr>
          <a:lstStyle/>
          <a:p>
            <a:r>
              <a:rPr lang="aa-ET" sz="2800" dirty="0">
                <a:solidFill>
                  <a:schemeClr val="accent1">
                    <a:lumMod val="75000"/>
                  </a:schemeClr>
                </a:solidFill>
              </a:rPr>
              <a:t>11%</a:t>
            </a:r>
          </a:p>
        </p:txBody>
      </p:sp>
      <p:sp>
        <p:nvSpPr>
          <p:cNvPr id="13" name="TextBox 12">
            <a:extLst>
              <a:ext uri="{FF2B5EF4-FFF2-40B4-BE49-F238E27FC236}">
                <a16:creationId xmlns:a16="http://schemas.microsoft.com/office/drawing/2014/main" xmlns="" id="{81366582-167E-8E49-A8B5-6E19F40EC143}"/>
              </a:ext>
            </a:extLst>
          </p:cNvPr>
          <p:cNvSpPr txBox="1"/>
          <p:nvPr/>
        </p:nvSpPr>
        <p:spPr>
          <a:xfrm>
            <a:off x="4986336" y="6464397"/>
            <a:ext cx="7167562" cy="369332"/>
          </a:xfrm>
          <a:prstGeom prst="rect">
            <a:avLst/>
          </a:prstGeom>
          <a:noFill/>
        </p:spPr>
        <p:txBody>
          <a:bodyPr wrap="square">
            <a:spAutoFit/>
          </a:bodyPr>
          <a:lstStyle/>
          <a:p>
            <a:r>
              <a:rPr lang="aa-ET" i="1" dirty="0"/>
              <a:t>Somes et al; Vaccine 2018 https://pubmed.ncbi.nlm.nih.gov/29716771/</a:t>
            </a:r>
          </a:p>
        </p:txBody>
      </p:sp>
    </p:spTree>
    <p:extLst>
      <p:ext uri="{BB962C8B-B14F-4D97-AF65-F5344CB8AC3E}">
        <p14:creationId xmlns:p14="http://schemas.microsoft.com/office/powerpoint/2010/main" val="1830609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0918FE6-933F-3446-9092-9CC8C3AC23D8}"/>
              </a:ext>
            </a:extLst>
          </p:cNvPr>
          <p:cNvPicPr>
            <a:picLocks noChangeAspect="1"/>
          </p:cNvPicPr>
          <p:nvPr/>
        </p:nvPicPr>
        <p:blipFill>
          <a:blip r:embed="rId2"/>
          <a:stretch>
            <a:fillRect/>
          </a:stretch>
        </p:blipFill>
        <p:spPr>
          <a:xfrm>
            <a:off x="449981" y="365125"/>
            <a:ext cx="8214468" cy="5490072"/>
          </a:xfrm>
          <a:prstGeom prst="rect">
            <a:avLst/>
          </a:prstGeom>
        </p:spPr>
      </p:pic>
      <p:sp>
        <p:nvSpPr>
          <p:cNvPr id="4" name="TextBox 3">
            <a:extLst>
              <a:ext uri="{FF2B5EF4-FFF2-40B4-BE49-F238E27FC236}">
                <a16:creationId xmlns:a16="http://schemas.microsoft.com/office/drawing/2014/main" xmlns="" id="{00FAB8CB-5266-AF43-BC97-88D001506249}"/>
              </a:ext>
            </a:extLst>
          </p:cNvPr>
          <p:cNvSpPr txBox="1"/>
          <p:nvPr/>
        </p:nvSpPr>
        <p:spPr>
          <a:xfrm>
            <a:off x="324475" y="6008345"/>
            <a:ext cx="9467781" cy="646331"/>
          </a:xfrm>
          <a:prstGeom prst="rect">
            <a:avLst/>
          </a:prstGeom>
          <a:noFill/>
        </p:spPr>
        <p:txBody>
          <a:bodyPr wrap="square" rtlCol="0">
            <a:spAutoFit/>
          </a:bodyPr>
          <a:lstStyle/>
          <a:p>
            <a:r>
              <a:rPr lang="aa-ET" dirty="0"/>
              <a:t>Dimiter Toshkov, Leiden University, based on CBS; </a:t>
            </a:r>
            <a:r>
              <a:rPr lang="en-GB" dirty="0"/>
              <a:t>http://</a:t>
            </a:r>
            <a:r>
              <a:rPr lang="en-GB" dirty="0" err="1"/>
              <a:t>dimiter.eu</a:t>
            </a:r>
            <a:r>
              <a:rPr lang="en-GB" dirty="0"/>
              <a:t>/</a:t>
            </a:r>
            <a:r>
              <a:rPr lang="en-GB" dirty="0" err="1"/>
              <a:t>Visualizations_files</a:t>
            </a:r>
            <a:r>
              <a:rPr lang="en-GB" dirty="0"/>
              <a:t>/</a:t>
            </a:r>
            <a:r>
              <a:rPr lang="en-GB" dirty="0" err="1"/>
              <a:t>nlmortality</a:t>
            </a:r>
            <a:r>
              <a:rPr lang="en-GB" dirty="0"/>
              <a:t>/Excess-Mortality-in-the-</a:t>
            </a:r>
            <a:r>
              <a:rPr lang="en-GB" dirty="0" err="1"/>
              <a:t>Netherlands.html</a:t>
            </a:r>
            <a:endParaRPr lang="aa-ET" dirty="0"/>
          </a:p>
        </p:txBody>
      </p:sp>
      <p:sp>
        <p:nvSpPr>
          <p:cNvPr id="5" name="TextBox 4">
            <a:extLst>
              <a:ext uri="{FF2B5EF4-FFF2-40B4-BE49-F238E27FC236}">
                <a16:creationId xmlns:a16="http://schemas.microsoft.com/office/drawing/2014/main" xmlns="" id="{EB2A80C5-BB5E-744C-AAA4-205DB35DE201}"/>
              </a:ext>
            </a:extLst>
          </p:cNvPr>
          <p:cNvSpPr txBox="1"/>
          <p:nvPr/>
        </p:nvSpPr>
        <p:spPr>
          <a:xfrm>
            <a:off x="8664449" y="406636"/>
            <a:ext cx="3316536" cy="4832092"/>
          </a:xfrm>
          <a:prstGeom prst="rect">
            <a:avLst/>
          </a:prstGeom>
          <a:noFill/>
        </p:spPr>
        <p:txBody>
          <a:bodyPr wrap="square" rtlCol="0">
            <a:spAutoFit/>
          </a:bodyPr>
          <a:lstStyle/>
          <a:p>
            <a:r>
              <a:rPr lang="aa-ET" sz="2800" dirty="0"/>
              <a:t>Overlap in risicoprofiel COVID-19 en influenza &gt;  effect op impact influenza bij ouderen?</a:t>
            </a:r>
          </a:p>
          <a:p>
            <a:endParaRPr lang="aa-ET" sz="2800" dirty="0"/>
          </a:p>
          <a:p>
            <a:r>
              <a:rPr lang="aa-ET" sz="2800" dirty="0"/>
              <a:t>Omgekeerd effect bij toenemende andere luchtweginfecties (interferentie)?</a:t>
            </a:r>
          </a:p>
        </p:txBody>
      </p:sp>
    </p:spTree>
    <p:extLst>
      <p:ext uri="{BB962C8B-B14F-4D97-AF65-F5344CB8AC3E}">
        <p14:creationId xmlns:p14="http://schemas.microsoft.com/office/powerpoint/2010/main" val="32737175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E3D3E29-04B2-474F-BE25-6C282AF5B85C}"/>
              </a:ext>
            </a:extLst>
          </p:cNvPr>
          <p:cNvPicPr>
            <a:picLocks noChangeAspect="1"/>
          </p:cNvPicPr>
          <p:nvPr/>
        </p:nvPicPr>
        <p:blipFill>
          <a:blip r:embed="rId2"/>
          <a:stretch>
            <a:fillRect/>
          </a:stretch>
        </p:blipFill>
        <p:spPr>
          <a:xfrm>
            <a:off x="838200" y="1333645"/>
            <a:ext cx="7053943" cy="5173372"/>
          </a:xfrm>
          <a:prstGeom prst="rect">
            <a:avLst/>
          </a:prstGeom>
        </p:spPr>
      </p:pic>
      <p:sp>
        <p:nvSpPr>
          <p:cNvPr id="3" name="Title 2">
            <a:extLst>
              <a:ext uri="{FF2B5EF4-FFF2-40B4-BE49-F238E27FC236}">
                <a16:creationId xmlns:a16="http://schemas.microsoft.com/office/drawing/2014/main" xmlns="" id="{4AC07BDD-073C-6348-926D-18545D48C766}"/>
              </a:ext>
            </a:extLst>
          </p:cNvPr>
          <p:cNvSpPr>
            <a:spLocks noGrp="1"/>
          </p:cNvSpPr>
          <p:nvPr>
            <p:ph type="title"/>
          </p:nvPr>
        </p:nvSpPr>
        <p:spPr/>
        <p:txBody>
          <a:bodyPr/>
          <a:lstStyle/>
          <a:p>
            <a:r>
              <a:rPr lang="aa-ET" dirty="0"/>
              <a:t>Influenza surveillance en vaccin stam selectie</a:t>
            </a:r>
          </a:p>
        </p:txBody>
      </p:sp>
      <p:sp>
        <p:nvSpPr>
          <p:cNvPr id="4" name="Oval 3">
            <a:extLst>
              <a:ext uri="{FF2B5EF4-FFF2-40B4-BE49-F238E27FC236}">
                <a16:creationId xmlns:a16="http://schemas.microsoft.com/office/drawing/2014/main" xmlns="" id="{36C8B8EC-4C12-5645-97AC-D69216010796}"/>
              </a:ext>
            </a:extLst>
          </p:cNvPr>
          <p:cNvSpPr/>
          <p:nvPr/>
        </p:nvSpPr>
        <p:spPr>
          <a:xfrm>
            <a:off x="2971799" y="5519057"/>
            <a:ext cx="326572" cy="3429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5" name="Oval 4">
            <a:extLst>
              <a:ext uri="{FF2B5EF4-FFF2-40B4-BE49-F238E27FC236}">
                <a16:creationId xmlns:a16="http://schemas.microsoft.com/office/drawing/2014/main" xmlns="" id="{D2E75CB0-2DF6-0846-8FF8-1CB0AF02786D}"/>
              </a:ext>
            </a:extLst>
          </p:cNvPr>
          <p:cNvSpPr/>
          <p:nvPr/>
        </p:nvSpPr>
        <p:spPr>
          <a:xfrm>
            <a:off x="4038599" y="4928507"/>
            <a:ext cx="326572" cy="3429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6" name="Oval 5">
            <a:extLst>
              <a:ext uri="{FF2B5EF4-FFF2-40B4-BE49-F238E27FC236}">
                <a16:creationId xmlns:a16="http://schemas.microsoft.com/office/drawing/2014/main" xmlns="" id="{23575F2E-65DA-FA4A-8A30-47C86A677428}"/>
              </a:ext>
            </a:extLst>
          </p:cNvPr>
          <p:cNvSpPr/>
          <p:nvPr/>
        </p:nvSpPr>
        <p:spPr>
          <a:xfrm>
            <a:off x="4931227" y="4757057"/>
            <a:ext cx="326572" cy="3429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7" name="Oval 6">
            <a:extLst>
              <a:ext uri="{FF2B5EF4-FFF2-40B4-BE49-F238E27FC236}">
                <a16:creationId xmlns:a16="http://schemas.microsoft.com/office/drawing/2014/main" xmlns="" id="{A8969984-49EF-C340-B006-E0A1271269A7}"/>
              </a:ext>
            </a:extLst>
          </p:cNvPr>
          <p:cNvSpPr/>
          <p:nvPr/>
        </p:nvSpPr>
        <p:spPr>
          <a:xfrm>
            <a:off x="6319156" y="3920331"/>
            <a:ext cx="326572" cy="3429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8" name="Oval 7">
            <a:extLst>
              <a:ext uri="{FF2B5EF4-FFF2-40B4-BE49-F238E27FC236}">
                <a16:creationId xmlns:a16="http://schemas.microsoft.com/office/drawing/2014/main" xmlns="" id="{2848F478-8B43-E54E-84A0-F90604FA98C5}"/>
              </a:ext>
            </a:extLst>
          </p:cNvPr>
          <p:cNvSpPr/>
          <p:nvPr/>
        </p:nvSpPr>
        <p:spPr>
          <a:xfrm>
            <a:off x="5067299" y="4414157"/>
            <a:ext cx="326572" cy="3429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9" name="Oval 8">
            <a:extLst>
              <a:ext uri="{FF2B5EF4-FFF2-40B4-BE49-F238E27FC236}">
                <a16:creationId xmlns:a16="http://schemas.microsoft.com/office/drawing/2014/main" xmlns="" id="{E6A7C210-4A4B-9844-8B20-FE17B38597F5}"/>
              </a:ext>
            </a:extLst>
          </p:cNvPr>
          <p:cNvSpPr/>
          <p:nvPr/>
        </p:nvSpPr>
        <p:spPr>
          <a:xfrm>
            <a:off x="4321627" y="4806043"/>
            <a:ext cx="326572" cy="3429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0" name="Oval 9">
            <a:extLst>
              <a:ext uri="{FF2B5EF4-FFF2-40B4-BE49-F238E27FC236}">
                <a16:creationId xmlns:a16="http://schemas.microsoft.com/office/drawing/2014/main" xmlns="" id="{781A8AF6-EC06-E645-8221-B690B66FECB7}"/>
              </a:ext>
            </a:extLst>
          </p:cNvPr>
          <p:cNvSpPr/>
          <p:nvPr/>
        </p:nvSpPr>
        <p:spPr>
          <a:xfrm>
            <a:off x="5393871" y="5509573"/>
            <a:ext cx="326572" cy="3429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1" name="TextBox 10">
            <a:extLst>
              <a:ext uri="{FF2B5EF4-FFF2-40B4-BE49-F238E27FC236}">
                <a16:creationId xmlns:a16="http://schemas.microsoft.com/office/drawing/2014/main" xmlns="" id="{B9AEDECD-4DDB-BB4C-AD06-BC9749773B23}"/>
              </a:ext>
            </a:extLst>
          </p:cNvPr>
          <p:cNvSpPr txBox="1"/>
          <p:nvPr/>
        </p:nvSpPr>
        <p:spPr>
          <a:xfrm>
            <a:off x="5775600" y="5502728"/>
            <a:ext cx="1659429" cy="461665"/>
          </a:xfrm>
          <a:prstGeom prst="rect">
            <a:avLst/>
          </a:prstGeom>
          <a:noFill/>
        </p:spPr>
        <p:txBody>
          <a:bodyPr wrap="none" rtlCol="0">
            <a:spAutoFit/>
          </a:bodyPr>
          <a:lstStyle/>
          <a:p>
            <a:r>
              <a:rPr lang="aa-ET" sz="2400" dirty="0"/>
              <a:t>Vaccin stam</a:t>
            </a:r>
          </a:p>
        </p:txBody>
      </p:sp>
      <p:sp>
        <p:nvSpPr>
          <p:cNvPr id="12" name="TextBox 11">
            <a:extLst>
              <a:ext uri="{FF2B5EF4-FFF2-40B4-BE49-F238E27FC236}">
                <a16:creationId xmlns:a16="http://schemas.microsoft.com/office/drawing/2014/main" xmlns="" id="{92861373-FFE4-3B49-963B-B66C717B7B55}"/>
              </a:ext>
            </a:extLst>
          </p:cNvPr>
          <p:cNvSpPr txBox="1"/>
          <p:nvPr/>
        </p:nvSpPr>
        <p:spPr>
          <a:xfrm>
            <a:off x="8147959" y="2514598"/>
            <a:ext cx="3238500" cy="3046988"/>
          </a:xfrm>
          <a:prstGeom prst="rect">
            <a:avLst/>
          </a:prstGeom>
          <a:noFill/>
        </p:spPr>
        <p:txBody>
          <a:bodyPr wrap="square" rtlCol="0">
            <a:spAutoFit/>
          </a:bodyPr>
          <a:lstStyle/>
          <a:p>
            <a:r>
              <a:rPr lang="aa-ET" sz="3200" dirty="0"/>
              <a:t>Nauwelijks virus circulatie in 2020</a:t>
            </a:r>
          </a:p>
          <a:p>
            <a:endParaRPr lang="aa-ET" sz="3200" dirty="0"/>
          </a:p>
          <a:p>
            <a:pPr marL="285750" indent="-285750">
              <a:buFont typeface="Wingdings" pitchFamily="2" charset="2"/>
              <a:buChar char="Ø"/>
            </a:pPr>
            <a:r>
              <a:rPr lang="en-GB" sz="3200" dirty="0"/>
              <a:t>W</a:t>
            </a:r>
            <a:r>
              <a:rPr lang="aa-ET" sz="3200" dirty="0"/>
              <a:t>einig drift? </a:t>
            </a:r>
          </a:p>
          <a:p>
            <a:pPr marL="285750" indent="-285750">
              <a:buFont typeface="Wingdings" pitchFamily="2" charset="2"/>
              <a:buChar char="Ø"/>
            </a:pPr>
            <a:endParaRPr lang="aa-ET" sz="3200" dirty="0"/>
          </a:p>
          <a:p>
            <a:endParaRPr lang="aa-ET" sz="3200" dirty="0"/>
          </a:p>
        </p:txBody>
      </p:sp>
    </p:spTree>
    <p:extLst>
      <p:ext uri="{BB962C8B-B14F-4D97-AF65-F5344CB8AC3E}">
        <p14:creationId xmlns:p14="http://schemas.microsoft.com/office/powerpoint/2010/main" val="20686537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0653C9E-72CB-B549-A5B6-D4FFB6946319}"/>
              </a:ext>
            </a:extLst>
          </p:cNvPr>
          <p:cNvPicPr>
            <a:picLocks noChangeAspect="1"/>
          </p:cNvPicPr>
          <p:nvPr/>
        </p:nvPicPr>
        <p:blipFill rotWithShape="1">
          <a:blip r:embed="rId2"/>
          <a:srcRect b="15411"/>
          <a:stretch/>
        </p:blipFill>
        <p:spPr>
          <a:xfrm>
            <a:off x="-131639" y="2563586"/>
            <a:ext cx="8051274" cy="4033158"/>
          </a:xfrm>
          <a:prstGeom prst="rect">
            <a:avLst/>
          </a:prstGeom>
        </p:spPr>
      </p:pic>
      <p:pic>
        <p:nvPicPr>
          <p:cNvPr id="3" name="Picture 2">
            <a:extLst>
              <a:ext uri="{FF2B5EF4-FFF2-40B4-BE49-F238E27FC236}">
                <a16:creationId xmlns:a16="http://schemas.microsoft.com/office/drawing/2014/main" xmlns="" id="{8943B52A-CE7E-4847-B389-A00BB18B9F73}"/>
              </a:ext>
            </a:extLst>
          </p:cNvPr>
          <p:cNvPicPr>
            <a:picLocks noChangeAspect="1"/>
          </p:cNvPicPr>
          <p:nvPr/>
        </p:nvPicPr>
        <p:blipFill>
          <a:blip r:embed="rId3"/>
          <a:stretch>
            <a:fillRect/>
          </a:stretch>
        </p:blipFill>
        <p:spPr>
          <a:xfrm>
            <a:off x="-131640" y="130625"/>
            <a:ext cx="8154783" cy="3162477"/>
          </a:xfrm>
          <a:prstGeom prst="rect">
            <a:avLst/>
          </a:prstGeom>
        </p:spPr>
      </p:pic>
      <p:pic>
        <p:nvPicPr>
          <p:cNvPr id="4" name="Picture 3">
            <a:extLst>
              <a:ext uri="{FF2B5EF4-FFF2-40B4-BE49-F238E27FC236}">
                <a16:creationId xmlns:a16="http://schemas.microsoft.com/office/drawing/2014/main" xmlns="" id="{FEF5A334-F136-924D-B1AA-B4E4A37EFEF9}"/>
              </a:ext>
            </a:extLst>
          </p:cNvPr>
          <p:cNvPicPr>
            <a:picLocks noChangeAspect="1"/>
          </p:cNvPicPr>
          <p:nvPr/>
        </p:nvPicPr>
        <p:blipFill rotWithShape="1">
          <a:blip r:embed="rId2"/>
          <a:srcRect t="84133" r="48731"/>
          <a:stretch/>
        </p:blipFill>
        <p:spPr>
          <a:xfrm>
            <a:off x="5343875" y="375561"/>
            <a:ext cx="3893115" cy="756553"/>
          </a:xfrm>
          <a:prstGeom prst="rect">
            <a:avLst/>
          </a:prstGeom>
        </p:spPr>
      </p:pic>
      <p:sp>
        <p:nvSpPr>
          <p:cNvPr id="5" name="TextBox 4">
            <a:extLst>
              <a:ext uri="{FF2B5EF4-FFF2-40B4-BE49-F238E27FC236}">
                <a16:creationId xmlns:a16="http://schemas.microsoft.com/office/drawing/2014/main" xmlns="" id="{441F9EAE-C438-B547-88B5-E1A40BA003C8}"/>
              </a:ext>
            </a:extLst>
          </p:cNvPr>
          <p:cNvSpPr txBox="1"/>
          <p:nvPr/>
        </p:nvSpPr>
        <p:spPr>
          <a:xfrm>
            <a:off x="2488863" y="326574"/>
            <a:ext cx="1927579" cy="461665"/>
          </a:xfrm>
          <a:prstGeom prst="rect">
            <a:avLst/>
          </a:prstGeom>
          <a:noFill/>
        </p:spPr>
        <p:txBody>
          <a:bodyPr wrap="none" rtlCol="0">
            <a:spAutoFit/>
          </a:bodyPr>
          <a:lstStyle/>
          <a:p>
            <a:r>
              <a:rPr lang="aa-ET" sz="2400" dirty="0"/>
              <a:t>Noord Europa</a:t>
            </a:r>
          </a:p>
        </p:txBody>
      </p:sp>
      <p:sp>
        <p:nvSpPr>
          <p:cNvPr id="6" name="TextBox 5">
            <a:extLst>
              <a:ext uri="{FF2B5EF4-FFF2-40B4-BE49-F238E27FC236}">
                <a16:creationId xmlns:a16="http://schemas.microsoft.com/office/drawing/2014/main" xmlns="" id="{6F437C94-F141-7C4C-BE8C-737FD0FE0764}"/>
              </a:ext>
            </a:extLst>
          </p:cNvPr>
          <p:cNvSpPr txBox="1"/>
          <p:nvPr/>
        </p:nvSpPr>
        <p:spPr>
          <a:xfrm>
            <a:off x="2592276" y="3401792"/>
            <a:ext cx="1678536" cy="461665"/>
          </a:xfrm>
          <a:prstGeom prst="rect">
            <a:avLst/>
          </a:prstGeom>
          <a:noFill/>
        </p:spPr>
        <p:txBody>
          <a:bodyPr wrap="none" rtlCol="0">
            <a:spAutoFit/>
          </a:bodyPr>
          <a:lstStyle/>
          <a:p>
            <a:r>
              <a:rPr lang="aa-ET" sz="2400" dirty="0"/>
              <a:t>Zuid Europa</a:t>
            </a:r>
          </a:p>
        </p:txBody>
      </p:sp>
      <p:pic>
        <p:nvPicPr>
          <p:cNvPr id="7" name="Picture 6">
            <a:extLst>
              <a:ext uri="{FF2B5EF4-FFF2-40B4-BE49-F238E27FC236}">
                <a16:creationId xmlns:a16="http://schemas.microsoft.com/office/drawing/2014/main" xmlns="" id="{3AEDBE4E-6A4E-984A-BE1C-B15829C9887C}"/>
              </a:ext>
            </a:extLst>
          </p:cNvPr>
          <p:cNvPicPr>
            <a:picLocks noChangeAspect="1"/>
          </p:cNvPicPr>
          <p:nvPr/>
        </p:nvPicPr>
        <p:blipFill>
          <a:blip r:embed="rId4"/>
          <a:stretch>
            <a:fillRect/>
          </a:stretch>
        </p:blipFill>
        <p:spPr>
          <a:xfrm>
            <a:off x="7919635" y="1193370"/>
            <a:ext cx="4064715" cy="2886407"/>
          </a:xfrm>
          <a:prstGeom prst="rect">
            <a:avLst/>
          </a:prstGeom>
        </p:spPr>
      </p:pic>
      <p:sp>
        <p:nvSpPr>
          <p:cNvPr id="8" name="TextBox 7">
            <a:extLst>
              <a:ext uri="{FF2B5EF4-FFF2-40B4-BE49-F238E27FC236}">
                <a16:creationId xmlns:a16="http://schemas.microsoft.com/office/drawing/2014/main" xmlns="" id="{E5346264-AF17-AF43-BC2F-B651DC3BE721}"/>
              </a:ext>
            </a:extLst>
          </p:cNvPr>
          <p:cNvSpPr txBox="1"/>
          <p:nvPr/>
        </p:nvSpPr>
        <p:spPr>
          <a:xfrm>
            <a:off x="8136610" y="4079777"/>
            <a:ext cx="3630764" cy="2308324"/>
          </a:xfrm>
          <a:prstGeom prst="rect">
            <a:avLst/>
          </a:prstGeom>
          <a:noFill/>
        </p:spPr>
        <p:txBody>
          <a:bodyPr wrap="square" rtlCol="0">
            <a:spAutoFit/>
          </a:bodyPr>
          <a:lstStyle/>
          <a:p>
            <a:r>
              <a:rPr lang="aa-ET" sz="2400" dirty="0"/>
              <a:t>Sporadische gevallen in NL</a:t>
            </a:r>
          </a:p>
          <a:p>
            <a:endParaRPr lang="aa-ET" sz="2400" dirty="0"/>
          </a:p>
          <a:p>
            <a:r>
              <a:rPr lang="aa-ET" sz="2400" dirty="0"/>
              <a:t>Weinig testen via huisartsen &gt; meld systeem mogelijk  minder betrouwbaar</a:t>
            </a:r>
          </a:p>
        </p:txBody>
      </p:sp>
      <p:sp>
        <p:nvSpPr>
          <p:cNvPr id="9" name="Left Arrow 8">
            <a:extLst>
              <a:ext uri="{FF2B5EF4-FFF2-40B4-BE49-F238E27FC236}">
                <a16:creationId xmlns:a16="http://schemas.microsoft.com/office/drawing/2014/main" xmlns="" id="{A87F028B-B9BB-F346-94E1-144C17721D07}"/>
              </a:ext>
            </a:extLst>
          </p:cNvPr>
          <p:cNvSpPr/>
          <p:nvPr/>
        </p:nvSpPr>
        <p:spPr>
          <a:xfrm>
            <a:off x="9562455" y="3370592"/>
            <a:ext cx="464950" cy="1086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0" name="Left Arrow 9">
            <a:extLst>
              <a:ext uri="{FF2B5EF4-FFF2-40B4-BE49-F238E27FC236}">
                <a16:creationId xmlns:a16="http://schemas.microsoft.com/office/drawing/2014/main" xmlns="" id="{91CAE54C-02B2-A948-9842-7129ACA15FB2}"/>
              </a:ext>
            </a:extLst>
          </p:cNvPr>
          <p:cNvSpPr/>
          <p:nvPr/>
        </p:nvSpPr>
        <p:spPr>
          <a:xfrm>
            <a:off x="9559871" y="2732575"/>
            <a:ext cx="464950" cy="1086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1" name="TextBox 10">
            <a:extLst>
              <a:ext uri="{FF2B5EF4-FFF2-40B4-BE49-F238E27FC236}">
                <a16:creationId xmlns:a16="http://schemas.microsoft.com/office/drawing/2014/main" xmlns="" id="{83D9AFF8-833F-CC44-BDA4-F71A46B2D701}"/>
              </a:ext>
            </a:extLst>
          </p:cNvPr>
          <p:cNvSpPr txBox="1"/>
          <p:nvPr/>
        </p:nvSpPr>
        <p:spPr>
          <a:xfrm>
            <a:off x="10058402" y="3184616"/>
            <a:ext cx="1015021" cy="400110"/>
          </a:xfrm>
          <a:prstGeom prst="rect">
            <a:avLst/>
          </a:prstGeom>
          <a:noFill/>
        </p:spPr>
        <p:txBody>
          <a:bodyPr wrap="none" rtlCol="0">
            <a:spAutoFit/>
          </a:bodyPr>
          <a:lstStyle/>
          <a:p>
            <a:r>
              <a:rPr lang="aa-ET" sz="2000" dirty="0">
                <a:solidFill>
                  <a:schemeClr val="accent1">
                    <a:lumMod val="75000"/>
                  </a:schemeClr>
                </a:solidFill>
              </a:rPr>
              <a:t>huisarts</a:t>
            </a:r>
          </a:p>
        </p:txBody>
      </p:sp>
      <p:sp>
        <p:nvSpPr>
          <p:cNvPr id="12" name="TextBox 11">
            <a:extLst>
              <a:ext uri="{FF2B5EF4-FFF2-40B4-BE49-F238E27FC236}">
                <a16:creationId xmlns:a16="http://schemas.microsoft.com/office/drawing/2014/main" xmlns="" id="{7524F4B5-2AB8-2C49-8455-49D736AAFFD3}"/>
              </a:ext>
            </a:extLst>
          </p:cNvPr>
          <p:cNvSpPr txBox="1"/>
          <p:nvPr/>
        </p:nvSpPr>
        <p:spPr>
          <a:xfrm>
            <a:off x="10086817" y="2546602"/>
            <a:ext cx="1274708" cy="400110"/>
          </a:xfrm>
          <a:prstGeom prst="rect">
            <a:avLst/>
          </a:prstGeom>
          <a:noFill/>
        </p:spPr>
        <p:txBody>
          <a:bodyPr wrap="none" rtlCol="0">
            <a:spAutoFit/>
          </a:bodyPr>
          <a:lstStyle/>
          <a:p>
            <a:r>
              <a:rPr lang="aa-ET" sz="2000" dirty="0">
                <a:solidFill>
                  <a:schemeClr val="accent1">
                    <a:lumMod val="75000"/>
                  </a:schemeClr>
                </a:solidFill>
              </a:rPr>
              <a:t>ziekenhuis</a:t>
            </a:r>
          </a:p>
        </p:txBody>
      </p:sp>
    </p:spTree>
    <p:extLst>
      <p:ext uri="{BB962C8B-B14F-4D97-AF65-F5344CB8AC3E}">
        <p14:creationId xmlns:p14="http://schemas.microsoft.com/office/powerpoint/2010/main" val="24601416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45C8AE-72A5-0E4C-A6C6-95CEF210E570}"/>
              </a:ext>
            </a:extLst>
          </p:cNvPr>
          <p:cNvPicPr>
            <a:picLocks noChangeAspect="1"/>
          </p:cNvPicPr>
          <p:nvPr/>
        </p:nvPicPr>
        <p:blipFill rotWithShape="1">
          <a:blip r:embed="rId2"/>
          <a:srcRect b="71100"/>
          <a:stretch/>
        </p:blipFill>
        <p:spPr>
          <a:xfrm>
            <a:off x="1822351" y="152400"/>
            <a:ext cx="6158324" cy="1620945"/>
          </a:xfrm>
          <a:prstGeom prst="rect">
            <a:avLst/>
          </a:prstGeom>
        </p:spPr>
      </p:pic>
      <p:sp>
        <p:nvSpPr>
          <p:cNvPr id="5" name="TextBox 4">
            <a:extLst>
              <a:ext uri="{FF2B5EF4-FFF2-40B4-BE49-F238E27FC236}">
                <a16:creationId xmlns:a16="http://schemas.microsoft.com/office/drawing/2014/main" xmlns="" id="{1355A3C9-77EA-9E4F-8A78-4B02F2C4736A}"/>
              </a:ext>
            </a:extLst>
          </p:cNvPr>
          <p:cNvSpPr txBox="1"/>
          <p:nvPr/>
        </p:nvSpPr>
        <p:spPr>
          <a:xfrm>
            <a:off x="8042032" y="234463"/>
            <a:ext cx="2625969" cy="1138773"/>
          </a:xfrm>
          <a:prstGeom prst="rect">
            <a:avLst/>
          </a:prstGeom>
          <a:solidFill>
            <a:schemeClr val="bg1"/>
          </a:solidFill>
        </p:spPr>
        <p:txBody>
          <a:bodyPr wrap="square" rtlCol="0">
            <a:spAutoFit/>
          </a:bodyPr>
          <a:lstStyle/>
          <a:p>
            <a:r>
              <a:rPr lang="en-US" dirty="0"/>
              <a:t>Mike Ryan</a:t>
            </a:r>
          </a:p>
          <a:p>
            <a:r>
              <a:rPr lang="en-US" dirty="0"/>
              <a:t>WHO health emergencies program</a:t>
            </a:r>
          </a:p>
          <a:p>
            <a:r>
              <a:rPr lang="en-US" sz="1400" dirty="0"/>
              <a:t>June 7, 2019</a:t>
            </a:r>
          </a:p>
        </p:txBody>
      </p:sp>
      <p:pic>
        <p:nvPicPr>
          <p:cNvPr id="6" name="Picture 5">
            <a:extLst>
              <a:ext uri="{FF2B5EF4-FFF2-40B4-BE49-F238E27FC236}">
                <a16:creationId xmlns:a16="http://schemas.microsoft.com/office/drawing/2014/main" xmlns="" id="{B6C46748-3C21-1245-B4C7-4E240B3F4A89}"/>
              </a:ext>
            </a:extLst>
          </p:cNvPr>
          <p:cNvPicPr>
            <a:picLocks noChangeAspect="1"/>
          </p:cNvPicPr>
          <p:nvPr/>
        </p:nvPicPr>
        <p:blipFill rotWithShape="1">
          <a:blip r:embed="rId2"/>
          <a:srcRect l="3393" t="89995" r="8931"/>
          <a:stretch/>
        </p:blipFill>
        <p:spPr>
          <a:xfrm>
            <a:off x="1928301" y="4453714"/>
            <a:ext cx="8516960" cy="1261883"/>
          </a:xfrm>
          <a:prstGeom prst="rect">
            <a:avLst/>
          </a:prstGeom>
        </p:spPr>
      </p:pic>
      <p:pic>
        <p:nvPicPr>
          <p:cNvPr id="7" name="Picture 6">
            <a:extLst>
              <a:ext uri="{FF2B5EF4-FFF2-40B4-BE49-F238E27FC236}">
                <a16:creationId xmlns:a16="http://schemas.microsoft.com/office/drawing/2014/main" xmlns="" id="{775E44DC-06DB-2647-B05B-6815F79C51BD}"/>
              </a:ext>
            </a:extLst>
          </p:cNvPr>
          <p:cNvPicPr>
            <a:picLocks noChangeAspect="1"/>
          </p:cNvPicPr>
          <p:nvPr/>
        </p:nvPicPr>
        <p:blipFill>
          <a:blip r:embed="rId3"/>
          <a:stretch>
            <a:fillRect/>
          </a:stretch>
        </p:blipFill>
        <p:spPr>
          <a:xfrm>
            <a:off x="6096000" y="2194657"/>
            <a:ext cx="4372708" cy="2468686"/>
          </a:xfrm>
          <a:prstGeom prst="rect">
            <a:avLst/>
          </a:prstGeom>
        </p:spPr>
      </p:pic>
      <p:sp>
        <p:nvSpPr>
          <p:cNvPr id="8" name="Rectangle 7">
            <a:extLst>
              <a:ext uri="{FF2B5EF4-FFF2-40B4-BE49-F238E27FC236}">
                <a16:creationId xmlns:a16="http://schemas.microsoft.com/office/drawing/2014/main" xmlns="" id="{5240A4A8-AA5D-0E4E-A00C-93A2F0C3DB2A}"/>
              </a:ext>
            </a:extLst>
          </p:cNvPr>
          <p:cNvSpPr/>
          <p:nvPr/>
        </p:nvSpPr>
        <p:spPr>
          <a:xfrm>
            <a:off x="2016370" y="5792542"/>
            <a:ext cx="8452339" cy="830997"/>
          </a:xfrm>
          <a:prstGeom prst="rect">
            <a:avLst/>
          </a:prstGeom>
          <a:solidFill>
            <a:schemeClr val="bg1"/>
          </a:solidFill>
        </p:spPr>
        <p:txBody>
          <a:bodyPr wrap="square">
            <a:spAutoFit/>
          </a:bodyPr>
          <a:lstStyle/>
          <a:p>
            <a:r>
              <a:rPr lang="en-US" sz="1600" dirty="0">
                <a:hlinkClick r:id="rId4"/>
              </a:rPr>
              <a:t>https://apps.who.int/iris/bitstream/handle/10665/325126/SITREP_EVD_DRC_20190602-eng.pdf?ua=1</a:t>
            </a:r>
            <a:endParaRPr lang="en-US" sz="1600" dirty="0"/>
          </a:p>
          <a:p>
            <a:endParaRPr lang="en-US" sz="1600" dirty="0"/>
          </a:p>
        </p:txBody>
      </p:sp>
      <p:pic>
        <p:nvPicPr>
          <p:cNvPr id="9" name="Picture 8">
            <a:extLst>
              <a:ext uri="{FF2B5EF4-FFF2-40B4-BE49-F238E27FC236}">
                <a16:creationId xmlns:a16="http://schemas.microsoft.com/office/drawing/2014/main" xmlns="" id="{DBA7E101-EB5A-7F46-8F6B-EB51DCAB9F7B}"/>
              </a:ext>
            </a:extLst>
          </p:cNvPr>
          <p:cNvPicPr>
            <a:picLocks noChangeAspect="1"/>
          </p:cNvPicPr>
          <p:nvPr/>
        </p:nvPicPr>
        <p:blipFill rotWithShape="1">
          <a:blip r:embed="rId2"/>
          <a:srcRect t="30327" b="16005"/>
          <a:stretch/>
        </p:blipFill>
        <p:spPr>
          <a:xfrm>
            <a:off x="1723293" y="2194657"/>
            <a:ext cx="4495799" cy="2468686"/>
          </a:xfrm>
          <a:prstGeom prst="rect">
            <a:avLst/>
          </a:prstGeom>
        </p:spPr>
      </p:pic>
    </p:spTree>
    <p:extLst>
      <p:ext uri="{BB962C8B-B14F-4D97-AF65-F5344CB8AC3E}">
        <p14:creationId xmlns:p14="http://schemas.microsoft.com/office/powerpoint/2010/main" val="38879237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F7984AE-9426-B74B-A193-F5BA5A648919}"/>
              </a:ext>
            </a:extLst>
          </p:cNvPr>
          <p:cNvPicPr>
            <a:picLocks noChangeAspect="1"/>
          </p:cNvPicPr>
          <p:nvPr/>
        </p:nvPicPr>
        <p:blipFill>
          <a:blip r:embed="rId2"/>
          <a:stretch>
            <a:fillRect/>
          </a:stretch>
        </p:blipFill>
        <p:spPr>
          <a:xfrm>
            <a:off x="4488434" y="904760"/>
            <a:ext cx="2189241" cy="1924301"/>
          </a:xfrm>
          <a:prstGeom prst="rect">
            <a:avLst/>
          </a:prstGeom>
        </p:spPr>
      </p:pic>
      <p:pic>
        <p:nvPicPr>
          <p:cNvPr id="4" name="Picture 3">
            <a:extLst>
              <a:ext uri="{FF2B5EF4-FFF2-40B4-BE49-F238E27FC236}">
                <a16:creationId xmlns:a16="http://schemas.microsoft.com/office/drawing/2014/main" xmlns="" id="{D1E38ACE-F8D6-E142-B610-D44C66D09885}"/>
              </a:ext>
            </a:extLst>
          </p:cNvPr>
          <p:cNvPicPr>
            <a:picLocks noChangeAspect="1"/>
          </p:cNvPicPr>
          <p:nvPr/>
        </p:nvPicPr>
        <p:blipFill>
          <a:blip r:embed="rId3"/>
          <a:stretch>
            <a:fillRect/>
          </a:stretch>
        </p:blipFill>
        <p:spPr>
          <a:xfrm>
            <a:off x="7393850" y="952097"/>
            <a:ext cx="2124471" cy="1857259"/>
          </a:xfrm>
          <a:prstGeom prst="rect">
            <a:avLst/>
          </a:prstGeom>
        </p:spPr>
      </p:pic>
      <p:pic>
        <p:nvPicPr>
          <p:cNvPr id="7" name="Picture 6">
            <a:extLst>
              <a:ext uri="{FF2B5EF4-FFF2-40B4-BE49-F238E27FC236}">
                <a16:creationId xmlns:a16="http://schemas.microsoft.com/office/drawing/2014/main" xmlns="" id="{FBAE98B0-2914-FD4D-9F96-359116689C07}"/>
              </a:ext>
            </a:extLst>
          </p:cNvPr>
          <p:cNvPicPr>
            <a:picLocks noChangeAspect="1"/>
          </p:cNvPicPr>
          <p:nvPr/>
        </p:nvPicPr>
        <p:blipFill rotWithShape="1">
          <a:blip r:embed="rId4"/>
          <a:srcRect r="7756"/>
          <a:stretch/>
        </p:blipFill>
        <p:spPr>
          <a:xfrm>
            <a:off x="1537678" y="952097"/>
            <a:ext cx="2481848" cy="1924301"/>
          </a:xfrm>
          <a:prstGeom prst="rect">
            <a:avLst/>
          </a:prstGeom>
        </p:spPr>
      </p:pic>
      <p:sp>
        <p:nvSpPr>
          <p:cNvPr id="8" name="TextBox 7">
            <a:extLst>
              <a:ext uri="{FF2B5EF4-FFF2-40B4-BE49-F238E27FC236}">
                <a16:creationId xmlns:a16="http://schemas.microsoft.com/office/drawing/2014/main" xmlns="" id="{F5C6FEE7-ACD4-6744-9B7A-EFA435E7C1BE}"/>
              </a:ext>
            </a:extLst>
          </p:cNvPr>
          <p:cNvSpPr txBox="1"/>
          <p:nvPr/>
        </p:nvSpPr>
        <p:spPr>
          <a:xfrm>
            <a:off x="2666999" y="2713162"/>
            <a:ext cx="652743" cy="369332"/>
          </a:xfrm>
          <a:prstGeom prst="rect">
            <a:avLst/>
          </a:prstGeom>
          <a:noFill/>
        </p:spPr>
        <p:txBody>
          <a:bodyPr wrap="none" rtlCol="0">
            <a:spAutoFit/>
          </a:bodyPr>
          <a:lstStyle/>
          <a:p>
            <a:r>
              <a:rPr lang="en-US" dirty="0"/>
              <a:t>2007</a:t>
            </a:r>
          </a:p>
        </p:txBody>
      </p:sp>
      <p:sp>
        <p:nvSpPr>
          <p:cNvPr id="9" name="TextBox 8">
            <a:extLst>
              <a:ext uri="{FF2B5EF4-FFF2-40B4-BE49-F238E27FC236}">
                <a16:creationId xmlns:a16="http://schemas.microsoft.com/office/drawing/2014/main" xmlns="" id="{B474FE6B-E667-F745-BDE0-3EA6C3167573}"/>
              </a:ext>
            </a:extLst>
          </p:cNvPr>
          <p:cNvSpPr txBox="1"/>
          <p:nvPr/>
        </p:nvSpPr>
        <p:spPr>
          <a:xfrm>
            <a:off x="5609491" y="2655890"/>
            <a:ext cx="652743" cy="369332"/>
          </a:xfrm>
          <a:prstGeom prst="rect">
            <a:avLst/>
          </a:prstGeom>
          <a:noFill/>
        </p:spPr>
        <p:txBody>
          <a:bodyPr wrap="none" rtlCol="0">
            <a:spAutoFit/>
          </a:bodyPr>
          <a:lstStyle/>
          <a:p>
            <a:r>
              <a:rPr lang="en-US" dirty="0"/>
              <a:t>2012</a:t>
            </a:r>
          </a:p>
        </p:txBody>
      </p:sp>
      <p:sp>
        <p:nvSpPr>
          <p:cNvPr id="10" name="TextBox 9">
            <a:extLst>
              <a:ext uri="{FF2B5EF4-FFF2-40B4-BE49-F238E27FC236}">
                <a16:creationId xmlns:a16="http://schemas.microsoft.com/office/drawing/2014/main" xmlns="" id="{84B8E4CD-1B0C-8646-A8E6-5A84137CAC11}"/>
              </a:ext>
            </a:extLst>
          </p:cNvPr>
          <p:cNvSpPr txBox="1"/>
          <p:nvPr/>
        </p:nvSpPr>
        <p:spPr>
          <a:xfrm>
            <a:off x="8136615" y="2643448"/>
            <a:ext cx="652743" cy="369332"/>
          </a:xfrm>
          <a:prstGeom prst="rect">
            <a:avLst/>
          </a:prstGeom>
          <a:noFill/>
        </p:spPr>
        <p:txBody>
          <a:bodyPr wrap="none" rtlCol="0">
            <a:spAutoFit/>
          </a:bodyPr>
          <a:lstStyle/>
          <a:p>
            <a:r>
              <a:rPr lang="en-US" dirty="0"/>
              <a:t>2019</a:t>
            </a:r>
          </a:p>
        </p:txBody>
      </p:sp>
      <p:sp>
        <p:nvSpPr>
          <p:cNvPr id="11" name="Rectangle 10">
            <a:extLst>
              <a:ext uri="{FF2B5EF4-FFF2-40B4-BE49-F238E27FC236}">
                <a16:creationId xmlns:a16="http://schemas.microsoft.com/office/drawing/2014/main" xmlns="" id="{5054EB4E-FCC1-1544-8277-0953BB1310B9}"/>
              </a:ext>
            </a:extLst>
          </p:cNvPr>
          <p:cNvSpPr/>
          <p:nvPr/>
        </p:nvSpPr>
        <p:spPr bwMode="auto">
          <a:xfrm>
            <a:off x="1524000" y="920874"/>
            <a:ext cx="9144000" cy="332021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i="1">
              <a:solidFill>
                <a:srgbClr val="0D1F74"/>
              </a:solidFill>
              <a:latin typeface="Arial" charset="0"/>
            </a:endParaRPr>
          </a:p>
        </p:txBody>
      </p:sp>
      <p:pic>
        <p:nvPicPr>
          <p:cNvPr id="2" name="Picture 1">
            <a:extLst>
              <a:ext uri="{FF2B5EF4-FFF2-40B4-BE49-F238E27FC236}">
                <a16:creationId xmlns:a16="http://schemas.microsoft.com/office/drawing/2014/main" xmlns="" id="{475E84B5-8BF4-CD4C-888C-DE9EFB523204}"/>
              </a:ext>
            </a:extLst>
          </p:cNvPr>
          <p:cNvPicPr>
            <a:picLocks noChangeAspect="1"/>
          </p:cNvPicPr>
          <p:nvPr/>
        </p:nvPicPr>
        <p:blipFill>
          <a:blip r:embed="rId5"/>
          <a:stretch>
            <a:fillRect/>
          </a:stretch>
        </p:blipFill>
        <p:spPr>
          <a:xfrm>
            <a:off x="202672" y="3311081"/>
            <a:ext cx="8571523" cy="3284415"/>
          </a:xfrm>
          <a:prstGeom prst="rect">
            <a:avLst/>
          </a:prstGeom>
        </p:spPr>
      </p:pic>
      <p:sp>
        <p:nvSpPr>
          <p:cNvPr id="5" name="TextBox 4">
            <a:extLst>
              <a:ext uri="{FF2B5EF4-FFF2-40B4-BE49-F238E27FC236}">
                <a16:creationId xmlns:a16="http://schemas.microsoft.com/office/drawing/2014/main" xmlns="" id="{1C7D6C7C-0374-FC49-8207-300FDB6D368D}"/>
              </a:ext>
            </a:extLst>
          </p:cNvPr>
          <p:cNvSpPr txBox="1"/>
          <p:nvPr/>
        </p:nvSpPr>
        <p:spPr>
          <a:xfrm>
            <a:off x="1524000" y="290154"/>
            <a:ext cx="8519063" cy="800219"/>
          </a:xfrm>
          <a:prstGeom prst="rect">
            <a:avLst/>
          </a:prstGeom>
          <a:noFill/>
        </p:spPr>
        <p:txBody>
          <a:bodyPr wrap="none" rtlCol="0">
            <a:spAutoFit/>
          </a:bodyPr>
          <a:lstStyle/>
          <a:p>
            <a:r>
              <a:rPr lang="aa-ET" sz="2800" dirty="0"/>
              <a:t>Global spread of African swine fever. </a:t>
            </a:r>
            <a:r>
              <a:rPr lang="aa-ET" dirty="0"/>
              <a:t> Sanchez-Vizcaino et al., 2014</a:t>
            </a:r>
          </a:p>
          <a:p>
            <a:endParaRPr lang="aa-ET" dirty="0"/>
          </a:p>
        </p:txBody>
      </p:sp>
      <p:sp>
        <p:nvSpPr>
          <p:cNvPr id="13" name="TextBox 12">
            <a:extLst>
              <a:ext uri="{FF2B5EF4-FFF2-40B4-BE49-F238E27FC236}">
                <a16:creationId xmlns:a16="http://schemas.microsoft.com/office/drawing/2014/main" xmlns="" id="{5B0ACB9F-F5D0-F34E-BDA7-5F0A63100747}"/>
              </a:ext>
            </a:extLst>
          </p:cNvPr>
          <p:cNvSpPr txBox="1"/>
          <p:nvPr/>
        </p:nvSpPr>
        <p:spPr>
          <a:xfrm>
            <a:off x="560523" y="3081207"/>
            <a:ext cx="6648743" cy="523220"/>
          </a:xfrm>
          <a:prstGeom prst="rect">
            <a:avLst/>
          </a:prstGeom>
          <a:noFill/>
        </p:spPr>
        <p:txBody>
          <a:bodyPr wrap="none" rtlCol="0">
            <a:spAutoFit/>
          </a:bodyPr>
          <a:lstStyle/>
          <a:p>
            <a:r>
              <a:rPr lang="aa-ET" sz="2800" dirty="0"/>
              <a:t>Steep increase in porc meat prizes </a:t>
            </a:r>
            <a:r>
              <a:rPr lang="aa-ET" dirty="0"/>
              <a:t>Xia et al, 2021</a:t>
            </a:r>
          </a:p>
        </p:txBody>
      </p:sp>
      <p:sp>
        <p:nvSpPr>
          <p:cNvPr id="14" name="Right Arrow 13">
            <a:extLst>
              <a:ext uri="{FF2B5EF4-FFF2-40B4-BE49-F238E27FC236}">
                <a16:creationId xmlns:a16="http://schemas.microsoft.com/office/drawing/2014/main" xmlns="" id="{9F362D19-F831-BA43-A4C1-C182F5086FBD}"/>
              </a:ext>
            </a:extLst>
          </p:cNvPr>
          <p:cNvSpPr/>
          <p:nvPr/>
        </p:nvSpPr>
        <p:spPr>
          <a:xfrm>
            <a:off x="8456085" y="3890075"/>
            <a:ext cx="333273" cy="351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15" name="TextBox 14">
            <a:extLst>
              <a:ext uri="{FF2B5EF4-FFF2-40B4-BE49-F238E27FC236}">
                <a16:creationId xmlns:a16="http://schemas.microsoft.com/office/drawing/2014/main" xmlns="" id="{1EB4F3F5-8D32-FE4B-BDCC-9CFE274FCBA8}"/>
              </a:ext>
            </a:extLst>
          </p:cNvPr>
          <p:cNvSpPr txBox="1"/>
          <p:nvPr/>
        </p:nvSpPr>
        <p:spPr>
          <a:xfrm>
            <a:off x="8952274" y="3371996"/>
            <a:ext cx="2679203" cy="1384995"/>
          </a:xfrm>
          <a:prstGeom prst="rect">
            <a:avLst/>
          </a:prstGeom>
          <a:noFill/>
        </p:spPr>
        <p:txBody>
          <a:bodyPr wrap="square" rtlCol="0">
            <a:spAutoFit/>
          </a:bodyPr>
          <a:lstStyle/>
          <a:p>
            <a:r>
              <a:rPr lang="aa-ET" sz="2800" dirty="0"/>
              <a:t>Driver for SARS COV 2 emergence?</a:t>
            </a:r>
          </a:p>
        </p:txBody>
      </p:sp>
    </p:spTree>
    <p:extLst>
      <p:ext uri="{BB962C8B-B14F-4D97-AF65-F5344CB8AC3E}">
        <p14:creationId xmlns:p14="http://schemas.microsoft.com/office/powerpoint/2010/main" val="38346201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B721F5B-4399-434F-AA2A-AD75809B11CF}"/>
              </a:ext>
            </a:extLst>
          </p:cNvPr>
          <p:cNvSpPr>
            <a:spLocks noGrp="1"/>
          </p:cNvSpPr>
          <p:nvPr>
            <p:ph type="title"/>
          </p:nvPr>
        </p:nvSpPr>
        <p:spPr>
          <a:xfrm>
            <a:off x="861365" y="581396"/>
            <a:ext cx="10515600" cy="1325563"/>
          </a:xfrm>
        </p:spPr>
        <p:txBody>
          <a:bodyPr>
            <a:noAutofit/>
          </a:bodyPr>
          <a:lstStyle/>
          <a:p>
            <a:r>
              <a:rPr lang="en-US" sz="3600" b="0" dirty="0">
                <a:solidFill>
                  <a:srgbClr val="00B0F0"/>
                </a:solidFill>
              </a:rPr>
              <a:t>&gt; 1990: the 4</a:t>
            </a:r>
            <a:r>
              <a:rPr lang="en-US" sz="3600" b="0" baseline="30000" dirty="0">
                <a:solidFill>
                  <a:srgbClr val="00B0F0"/>
                </a:solidFill>
              </a:rPr>
              <a:t>th</a:t>
            </a:r>
            <a:r>
              <a:rPr lang="en-US" sz="3600" b="0" dirty="0">
                <a:solidFill>
                  <a:srgbClr val="00B0F0"/>
                </a:solidFill>
              </a:rPr>
              <a:t> epidemiological transition, new diseases resulting from human behavior and impact on the planet</a:t>
            </a:r>
            <a:br>
              <a:rPr lang="en-US" sz="3600" b="0" dirty="0">
                <a:solidFill>
                  <a:srgbClr val="00B0F0"/>
                </a:solidFill>
              </a:rPr>
            </a:br>
            <a:endParaRPr lang="en-US" sz="3600" b="0" dirty="0">
              <a:solidFill>
                <a:srgbClr val="00B0F0"/>
              </a:solidFill>
            </a:endParaRPr>
          </a:p>
        </p:txBody>
      </p:sp>
      <p:sp>
        <p:nvSpPr>
          <p:cNvPr id="35842" name="Content Placeholder 2">
            <a:extLst>
              <a:ext uri="{FF2B5EF4-FFF2-40B4-BE49-F238E27FC236}">
                <a16:creationId xmlns:a16="http://schemas.microsoft.com/office/drawing/2014/main" xmlns="" id="{65F9C317-F5E3-DF49-86F7-DD27298F12F3}"/>
              </a:ext>
            </a:extLst>
          </p:cNvPr>
          <p:cNvSpPr>
            <a:spLocks noGrp="1" noChangeArrowheads="1"/>
          </p:cNvSpPr>
          <p:nvPr>
            <p:ph idx="4294967295"/>
          </p:nvPr>
        </p:nvSpPr>
        <p:spPr>
          <a:xfrm>
            <a:off x="2040701" y="2158568"/>
            <a:ext cx="8355012" cy="4351337"/>
          </a:xfrm>
        </p:spPr>
        <p:txBody>
          <a:bodyPr>
            <a:normAutofit/>
          </a:bodyPr>
          <a:lstStyle/>
          <a:p>
            <a:r>
              <a:rPr lang="en-US" altLang="en-US" sz="2400" dirty="0">
                <a:solidFill>
                  <a:srgbClr val="00B0F0"/>
                </a:solidFill>
                <a:ea typeface="ＭＳ Ｐゴシック" panose="020B0600070205080204" pitchFamily="34" charset="-128"/>
                <a:cs typeface="Calibri" panose="020F0502020204030204" pitchFamily="34" charset="0"/>
              </a:rPr>
              <a:t>CHANGE</a:t>
            </a:r>
            <a:r>
              <a:rPr lang="en-US" altLang="en-US" sz="2400" dirty="0">
                <a:ea typeface="ＭＳ Ｐゴシック" panose="020B0600070205080204" pitchFamily="34" charset="-128"/>
                <a:cs typeface="Calibri" panose="020F0502020204030204" pitchFamily="34" charset="0"/>
              </a:rPr>
              <a:t> in demographics of humans and animals</a:t>
            </a:r>
          </a:p>
          <a:p>
            <a:r>
              <a:rPr lang="en-US" altLang="en-US" sz="2400" dirty="0">
                <a:solidFill>
                  <a:srgbClr val="00B0F0"/>
                </a:solidFill>
                <a:ea typeface="ＭＳ Ｐゴシック" panose="020B0600070205080204" pitchFamily="34" charset="-128"/>
                <a:cs typeface="Calibri" panose="020F0502020204030204" pitchFamily="34" charset="0"/>
              </a:rPr>
              <a:t>CHANGE </a:t>
            </a:r>
            <a:r>
              <a:rPr lang="en-US" altLang="en-US" sz="2400" dirty="0">
                <a:ea typeface="ＭＳ Ｐゴシック" panose="020B0600070205080204" pitchFamily="34" charset="-128"/>
                <a:cs typeface="Calibri" panose="020F0502020204030204" pitchFamily="34" charset="0"/>
              </a:rPr>
              <a:t>in political landscape</a:t>
            </a:r>
          </a:p>
          <a:p>
            <a:r>
              <a:rPr lang="en-US" altLang="en-US" sz="2400" dirty="0">
                <a:solidFill>
                  <a:srgbClr val="00B0F0"/>
                </a:solidFill>
                <a:ea typeface="ＭＳ Ｐゴシック" panose="020B0600070205080204" pitchFamily="34" charset="-128"/>
                <a:cs typeface="Calibri" panose="020F0502020204030204" pitchFamily="34" charset="0"/>
              </a:rPr>
              <a:t>CHANGE</a:t>
            </a:r>
            <a:r>
              <a:rPr lang="en-US" altLang="en-US" sz="2400" dirty="0">
                <a:ea typeface="ＭＳ Ｐゴシック" panose="020B0600070205080204" pitchFamily="34" charset="-128"/>
                <a:cs typeface="Calibri" panose="020F0502020204030204" pitchFamily="34" charset="0"/>
              </a:rPr>
              <a:t> in behavior</a:t>
            </a:r>
          </a:p>
          <a:p>
            <a:r>
              <a:rPr lang="en-US" altLang="en-US" sz="2400" dirty="0">
                <a:solidFill>
                  <a:srgbClr val="00B0F0"/>
                </a:solidFill>
                <a:ea typeface="ＭＳ Ｐゴシック" panose="020B0600070205080204" pitchFamily="34" charset="-128"/>
                <a:cs typeface="Calibri" panose="020F0502020204030204" pitchFamily="34" charset="0"/>
              </a:rPr>
              <a:t>CHANGE</a:t>
            </a:r>
            <a:r>
              <a:rPr lang="en-US" altLang="en-US" sz="2400" dirty="0">
                <a:solidFill>
                  <a:srgbClr val="FF0000"/>
                </a:solidFill>
                <a:ea typeface="ＭＳ Ｐゴシック" panose="020B0600070205080204" pitchFamily="34" charset="-128"/>
                <a:cs typeface="Calibri" panose="020F0502020204030204" pitchFamily="34" charset="0"/>
              </a:rPr>
              <a:t> </a:t>
            </a:r>
            <a:r>
              <a:rPr lang="en-US" altLang="en-US" sz="2400" dirty="0">
                <a:ea typeface="ＭＳ Ｐゴシック" panose="020B0600070205080204" pitchFamily="34" charset="-128"/>
                <a:cs typeface="Calibri" panose="020F0502020204030204" pitchFamily="34" charset="0"/>
              </a:rPr>
              <a:t>in pathogen behavior</a:t>
            </a:r>
          </a:p>
          <a:p>
            <a:r>
              <a:rPr lang="en-US" altLang="en-US" sz="2400" dirty="0">
                <a:solidFill>
                  <a:srgbClr val="00B0F0"/>
                </a:solidFill>
                <a:ea typeface="ＭＳ Ｐゴシック" panose="020B0600070205080204" pitchFamily="34" charset="-128"/>
                <a:cs typeface="Calibri" panose="020F0502020204030204" pitchFamily="34" charset="0"/>
              </a:rPr>
              <a:t>CHANGE</a:t>
            </a:r>
            <a:r>
              <a:rPr lang="en-US" altLang="en-US" sz="2400" dirty="0">
                <a:ea typeface="ＭＳ Ｐゴシック" panose="020B0600070205080204" pitchFamily="34" charset="-128"/>
                <a:cs typeface="Calibri" panose="020F0502020204030204" pitchFamily="34" charset="0"/>
              </a:rPr>
              <a:t> in technology</a:t>
            </a:r>
          </a:p>
          <a:p>
            <a:r>
              <a:rPr lang="en-US" altLang="en-US" sz="2400" dirty="0">
                <a:solidFill>
                  <a:srgbClr val="00B0F0"/>
                </a:solidFill>
                <a:ea typeface="ＭＳ Ｐゴシック" panose="020B0600070205080204" pitchFamily="34" charset="-128"/>
                <a:cs typeface="Calibri" panose="020F0502020204030204" pitchFamily="34" charset="0"/>
              </a:rPr>
              <a:t>CHANGE</a:t>
            </a:r>
            <a:r>
              <a:rPr lang="en-US" altLang="en-US" sz="2400" dirty="0">
                <a:ea typeface="ＭＳ Ｐゴシック" panose="020B0600070205080204" pitchFamily="34" charset="-128"/>
                <a:cs typeface="Calibri" panose="020F0502020204030204" pitchFamily="34" charset="0"/>
              </a:rPr>
              <a:t> in climate</a:t>
            </a:r>
          </a:p>
          <a:p>
            <a:r>
              <a:rPr lang="en-US" altLang="en-US" sz="2400" dirty="0">
                <a:ea typeface="ＭＳ Ｐゴシック" panose="020B0600070205080204" pitchFamily="34" charset="-128"/>
                <a:cs typeface="Calibri" panose="020F0502020204030204" pitchFamily="34" charset="0"/>
              </a:rPr>
              <a:t>….. </a:t>
            </a:r>
          </a:p>
          <a:p>
            <a:endParaRPr lang="en-US" altLang="en-US" sz="2400" dirty="0">
              <a:ea typeface="ＭＳ Ｐゴシック" panose="020B0600070205080204" pitchFamily="34" charset="-128"/>
              <a:cs typeface="Calibri" panose="020F0502020204030204" pitchFamily="34" charset="0"/>
            </a:endParaRPr>
          </a:p>
          <a:p>
            <a:endParaRPr lang="en-US" altLang="en-US" sz="2400" dirty="0">
              <a:ea typeface="ＭＳ Ｐゴシック" panose="020B0600070205080204" pitchFamily="34" charset="-128"/>
              <a:cs typeface="Calibri" panose="020F0502020204030204" pitchFamily="34" charset="0"/>
            </a:endParaRPr>
          </a:p>
        </p:txBody>
      </p:sp>
      <p:sp>
        <p:nvSpPr>
          <p:cNvPr id="35843" name="TextBox 1">
            <a:extLst>
              <a:ext uri="{FF2B5EF4-FFF2-40B4-BE49-F238E27FC236}">
                <a16:creationId xmlns:a16="http://schemas.microsoft.com/office/drawing/2014/main" xmlns="" id="{AF99CA34-C281-A046-A714-F72DDC9739BF}"/>
              </a:ext>
            </a:extLst>
          </p:cNvPr>
          <p:cNvSpPr txBox="1">
            <a:spLocks noChangeArrowheads="1"/>
          </p:cNvSpPr>
          <p:nvPr/>
        </p:nvSpPr>
        <p:spPr bwMode="auto">
          <a:xfrm>
            <a:off x="4795352" y="4714091"/>
            <a:ext cx="57056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r>
              <a:rPr lang="en-US" altLang="en-US" sz="2400" i="0" dirty="0">
                <a:solidFill>
                  <a:schemeClr val="tx1"/>
                </a:solidFill>
                <a:latin typeface="Calibri" panose="020F0502020204030204" pitchFamily="34" charset="0"/>
                <a:cs typeface="Calibri" panose="020F0502020204030204" pitchFamily="34" charset="0"/>
              </a:rPr>
              <a:t>Increased risk of </a:t>
            </a:r>
          </a:p>
          <a:p>
            <a:r>
              <a:rPr lang="en-US" altLang="en-US" sz="2400" i="0" dirty="0">
                <a:solidFill>
                  <a:schemeClr val="tx1"/>
                </a:solidFill>
                <a:latin typeface="Calibri" panose="020F0502020204030204" pitchFamily="34" charset="0"/>
                <a:cs typeface="Calibri" panose="020F0502020204030204" pitchFamily="34" charset="0"/>
              </a:rPr>
              <a:t>(new) diseases, including infectious diseases</a:t>
            </a:r>
          </a:p>
        </p:txBody>
      </p:sp>
      <p:sp>
        <p:nvSpPr>
          <p:cNvPr id="35844" name="Right Arrow 2">
            <a:extLst>
              <a:ext uri="{FF2B5EF4-FFF2-40B4-BE49-F238E27FC236}">
                <a16:creationId xmlns:a16="http://schemas.microsoft.com/office/drawing/2014/main" xmlns="" id="{2AA066DA-5038-944B-BE77-FA83678111BD}"/>
              </a:ext>
            </a:extLst>
          </p:cNvPr>
          <p:cNvSpPr>
            <a:spLocks noChangeArrowheads="1"/>
          </p:cNvSpPr>
          <p:nvPr/>
        </p:nvSpPr>
        <p:spPr bwMode="auto">
          <a:xfrm>
            <a:off x="3669539" y="5055413"/>
            <a:ext cx="985837" cy="271462"/>
          </a:xfrm>
          <a:prstGeom prst="rightArrow">
            <a:avLst>
              <a:gd name="adj1" fmla="val 50000"/>
              <a:gd name="adj2" fmla="val 50002"/>
            </a:avLst>
          </a:prstGeom>
          <a:solidFill>
            <a:schemeClr val="tx1"/>
          </a:solidFill>
          <a:ln w="9525">
            <a:solidFill>
              <a:schemeClr val="accent1"/>
            </a:solidFill>
            <a:round/>
            <a:headEnd/>
            <a:tailEnd/>
          </a:ln>
        </p:spPr>
        <p:txBody>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endParaRPr lang="en-US" altLang="en-US"/>
          </a:p>
        </p:txBody>
      </p:sp>
      <p:sp>
        <p:nvSpPr>
          <p:cNvPr id="2" name="TextBox 1">
            <a:extLst>
              <a:ext uri="{FF2B5EF4-FFF2-40B4-BE49-F238E27FC236}">
                <a16:creationId xmlns:a16="http://schemas.microsoft.com/office/drawing/2014/main" xmlns="" id="{BDDD1D67-C084-074F-8BB2-F5C31484D3FA}"/>
              </a:ext>
            </a:extLst>
          </p:cNvPr>
          <p:cNvSpPr txBox="1"/>
          <p:nvPr/>
        </p:nvSpPr>
        <p:spPr>
          <a:xfrm>
            <a:off x="2075256" y="6242798"/>
            <a:ext cx="7261411" cy="338554"/>
          </a:xfrm>
          <a:prstGeom prst="rect">
            <a:avLst/>
          </a:prstGeom>
          <a:noFill/>
        </p:spPr>
        <p:txBody>
          <a:bodyPr wrap="none" rtlCol="0">
            <a:spAutoFit/>
          </a:bodyPr>
          <a:lstStyle/>
          <a:p>
            <a:r>
              <a:rPr lang="en-US" altLang="en-US" sz="1600" i="1" dirty="0" err="1">
                <a:solidFill>
                  <a:schemeClr val="tx2"/>
                </a:solidFill>
              </a:rPr>
              <a:t>Omran</a:t>
            </a:r>
            <a:r>
              <a:rPr lang="en-US" altLang="en-US" sz="1600" i="1" dirty="0">
                <a:solidFill>
                  <a:schemeClr val="tx2"/>
                </a:solidFill>
              </a:rPr>
              <a:t>, 1971; Martens 2002 ; </a:t>
            </a:r>
            <a:r>
              <a:rPr lang="en-US" altLang="en-US" sz="1600" i="1" dirty="0">
                <a:solidFill>
                  <a:schemeClr val="tx2"/>
                </a:solidFill>
                <a:cs typeface="Arial" panose="020B0604020202020204" pitchFamily="34" charset="0"/>
              </a:rPr>
              <a:t>World Economic Forum report, 2015; Jones et al, 2008 </a:t>
            </a:r>
            <a:endParaRPr lang="en-US" sz="1600" i="1" dirty="0">
              <a:solidFill>
                <a:schemeClr val="tx2"/>
              </a:solidFill>
              <a:cs typeface="Arial" panose="020B0604020202020204" pitchFamily="34" charset="0"/>
            </a:endParaRPr>
          </a:p>
        </p:txBody>
      </p:sp>
    </p:spTree>
    <p:extLst>
      <p:ext uri="{BB962C8B-B14F-4D97-AF65-F5344CB8AC3E}">
        <p14:creationId xmlns:p14="http://schemas.microsoft.com/office/powerpoint/2010/main" val="1495879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36EF403-C319-9945-B6AB-D40A1DEEB0F4}"/>
              </a:ext>
            </a:extLst>
          </p:cNvPr>
          <p:cNvPicPr>
            <a:picLocks noChangeAspect="1"/>
          </p:cNvPicPr>
          <p:nvPr/>
        </p:nvPicPr>
        <p:blipFill>
          <a:blip r:embed="rId2"/>
          <a:stretch>
            <a:fillRect/>
          </a:stretch>
        </p:blipFill>
        <p:spPr>
          <a:xfrm>
            <a:off x="2297289" y="336948"/>
            <a:ext cx="7597422" cy="2275758"/>
          </a:xfrm>
          <a:prstGeom prst="rect">
            <a:avLst/>
          </a:prstGeom>
        </p:spPr>
      </p:pic>
      <p:pic>
        <p:nvPicPr>
          <p:cNvPr id="3" name="Picture 2">
            <a:extLst>
              <a:ext uri="{FF2B5EF4-FFF2-40B4-BE49-F238E27FC236}">
                <a16:creationId xmlns:a16="http://schemas.microsoft.com/office/drawing/2014/main" xmlns="" id="{77187A5C-56F5-D843-8D60-C690F26BE2D6}"/>
              </a:ext>
            </a:extLst>
          </p:cNvPr>
          <p:cNvPicPr>
            <a:picLocks noChangeAspect="1"/>
          </p:cNvPicPr>
          <p:nvPr/>
        </p:nvPicPr>
        <p:blipFill>
          <a:blip r:embed="rId3"/>
          <a:stretch>
            <a:fillRect/>
          </a:stretch>
        </p:blipFill>
        <p:spPr>
          <a:xfrm>
            <a:off x="2297289" y="2729634"/>
            <a:ext cx="3264618" cy="3947743"/>
          </a:xfrm>
          <a:prstGeom prst="rect">
            <a:avLst/>
          </a:prstGeom>
        </p:spPr>
      </p:pic>
      <p:sp>
        <p:nvSpPr>
          <p:cNvPr id="4" name="TextBox 3">
            <a:extLst>
              <a:ext uri="{FF2B5EF4-FFF2-40B4-BE49-F238E27FC236}">
                <a16:creationId xmlns:a16="http://schemas.microsoft.com/office/drawing/2014/main" xmlns="" id="{4A4021F0-168C-C54D-A193-525A0EA4F3FE}"/>
              </a:ext>
            </a:extLst>
          </p:cNvPr>
          <p:cNvSpPr txBox="1"/>
          <p:nvPr/>
        </p:nvSpPr>
        <p:spPr>
          <a:xfrm>
            <a:off x="5892800" y="2991556"/>
            <a:ext cx="2146613" cy="646331"/>
          </a:xfrm>
          <a:prstGeom prst="rect">
            <a:avLst/>
          </a:prstGeom>
          <a:noFill/>
        </p:spPr>
        <p:txBody>
          <a:bodyPr wrap="none" rtlCol="0">
            <a:spAutoFit/>
          </a:bodyPr>
          <a:lstStyle/>
          <a:p>
            <a:r>
              <a:rPr lang="aa-ET" dirty="0"/>
              <a:t>Prof Zhang Yongzhen</a:t>
            </a:r>
          </a:p>
          <a:p>
            <a:endParaRPr lang="aa-ET" dirty="0"/>
          </a:p>
        </p:txBody>
      </p:sp>
      <p:sp>
        <p:nvSpPr>
          <p:cNvPr id="5" name="TextBox 4">
            <a:extLst>
              <a:ext uri="{FF2B5EF4-FFF2-40B4-BE49-F238E27FC236}">
                <a16:creationId xmlns:a16="http://schemas.microsoft.com/office/drawing/2014/main" xmlns="" id="{2D669BE9-CC1D-FA4A-86FA-F56A65CE7170}"/>
              </a:ext>
            </a:extLst>
          </p:cNvPr>
          <p:cNvSpPr txBox="1"/>
          <p:nvPr/>
        </p:nvSpPr>
        <p:spPr>
          <a:xfrm>
            <a:off x="5892800" y="6092602"/>
            <a:ext cx="3367012" cy="584775"/>
          </a:xfrm>
          <a:prstGeom prst="rect">
            <a:avLst/>
          </a:prstGeom>
          <a:noFill/>
        </p:spPr>
        <p:txBody>
          <a:bodyPr wrap="none" rtlCol="0">
            <a:spAutoFit/>
          </a:bodyPr>
          <a:lstStyle/>
          <a:p>
            <a:r>
              <a:rPr lang="aa-ET" sz="3200" dirty="0"/>
              <a:t>January 11th, 2020</a:t>
            </a:r>
          </a:p>
        </p:txBody>
      </p:sp>
    </p:spTree>
    <p:extLst>
      <p:ext uri="{BB962C8B-B14F-4D97-AF65-F5344CB8AC3E}">
        <p14:creationId xmlns:p14="http://schemas.microsoft.com/office/powerpoint/2010/main" val="5223069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6EB92C8-581D-BD45-8D86-140063F76B97}"/>
              </a:ext>
            </a:extLst>
          </p:cNvPr>
          <p:cNvSpPr/>
          <p:nvPr/>
        </p:nvSpPr>
        <p:spPr bwMode="auto">
          <a:xfrm>
            <a:off x="1596738"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i="1">
              <a:solidFill>
                <a:srgbClr val="0D1F74"/>
              </a:solidFill>
              <a:latin typeface="Arial" charset="0"/>
            </a:endParaRPr>
          </a:p>
        </p:txBody>
      </p:sp>
      <p:sp>
        <p:nvSpPr>
          <p:cNvPr id="5" name="Title 4">
            <a:extLst>
              <a:ext uri="{FF2B5EF4-FFF2-40B4-BE49-F238E27FC236}">
                <a16:creationId xmlns:a16="http://schemas.microsoft.com/office/drawing/2014/main" xmlns="" id="{164A7D2E-09A4-9540-B4D9-94E6B7C114E6}"/>
              </a:ext>
            </a:extLst>
          </p:cNvPr>
          <p:cNvSpPr>
            <a:spLocks noGrp="1"/>
          </p:cNvSpPr>
          <p:nvPr>
            <p:ph type="title"/>
          </p:nvPr>
        </p:nvSpPr>
        <p:spPr>
          <a:xfrm>
            <a:off x="1714629" y="481082"/>
            <a:ext cx="8510588" cy="1003300"/>
          </a:xfrm>
        </p:spPr>
        <p:txBody>
          <a:bodyPr>
            <a:noAutofit/>
          </a:bodyPr>
          <a:lstStyle/>
          <a:p>
            <a:r>
              <a:rPr lang="en-US" altLang="nl-NL" sz="3200" dirty="0">
                <a:solidFill>
                  <a:schemeClr val="tx2"/>
                </a:solidFill>
                <a:latin typeface="Arial" panose="020B0604020202020204" pitchFamily="34" charset="0"/>
                <a:cs typeface="Arial" panose="020B0604020202020204" pitchFamily="34" charset="0"/>
              </a:rPr>
              <a:t>Current approach: investigation of disease ecology mostly </a:t>
            </a:r>
            <a:r>
              <a:rPr lang="en-US" altLang="nl-NL" sz="3200" u="sng" dirty="0">
                <a:solidFill>
                  <a:schemeClr val="tx2"/>
                </a:solidFill>
                <a:latin typeface="Arial" panose="020B0604020202020204" pitchFamily="34" charset="0"/>
                <a:cs typeface="Arial" panose="020B0604020202020204" pitchFamily="34" charset="0"/>
              </a:rPr>
              <a:t>after</a:t>
            </a:r>
            <a:r>
              <a:rPr lang="en-US" altLang="nl-NL" sz="3200" dirty="0">
                <a:solidFill>
                  <a:schemeClr val="tx2"/>
                </a:solidFill>
                <a:latin typeface="Arial" panose="020B0604020202020204" pitchFamily="34" charset="0"/>
                <a:cs typeface="Arial" panose="020B0604020202020204" pitchFamily="34" charset="0"/>
              </a:rPr>
              <a:t> spillover to humans/livestock </a:t>
            </a:r>
            <a:endParaRPr lang="en-US" sz="3200" dirty="0">
              <a:solidFill>
                <a:schemeClr val="tx2"/>
              </a:solidFill>
            </a:endParaRPr>
          </a:p>
        </p:txBody>
      </p:sp>
      <p:sp>
        <p:nvSpPr>
          <p:cNvPr id="6" name="Rechthoek 40">
            <a:extLst>
              <a:ext uri="{FF2B5EF4-FFF2-40B4-BE49-F238E27FC236}">
                <a16:creationId xmlns:a16="http://schemas.microsoft.com/office/drawing/2014/main" xmlns="" id="{3B0305B7-4F1C-C947-BD0F-A06A8AECC36B}"/>
              </a:ext>
            </a:extLst>
          </p:cNvPr>
          <p:cNvSpPr/>
          <p:nvPr/>
        </p:nvSpPr>
        <p:spPr>
          <a:xfrm>
            <a:off x="2302461" y="6322594"/>
            <a:ext cx="7732553" cy="307777"/>
          </a:xfrm>
          <a:prstGeom prst="rect">
            <a:avLst/>
          </a:prstGeom>
        </p:spPr>
        <p:txBody>
          <a:bodyPr wrap="square">
            <a:spAutoFit/>
          </a:bodyPr>
          <a:lstStyle/>
          <a:p>
            <a:r>
              <a:rPr lang="en-US" altLang="nl-NL" sz="1400" i="1" dirty="0" err="1">
                <a:solidFill>
                  <a:schemeClr val="tx2"/>
                </a:solidFill>
                <a:latin typeface="Arial" panose="020B0604020202020204" pitchFamily="34" charset="0"/>
                <a:cs typeface="Arial" panose="020B0604020202020204" pitchFamily="34" charset="0"/>
              </a:rPr>
              <a:t>Karesh</a:t>
            </a:r>
            <a:r>
              <a:rPr lang="en-US" altLang="nl-NL" sz="1400" i="1" dirty="0">
                <a:solidFill>
                  <a:schemeClr val="tx2"/>
                </a:solidFill>
                <a:latin typeface="Arial" panose="020B0604020202020204" pitchFamily="34" charset="0"/>
                <a:cs typeface="Arial" panose="020B0604020202020204" pitchFamily="34" charset="0"/>
              </a:rPr>
              <a:t> et al., 2012</a:t>
            </a:r>
          </a:p>
        </p:txBody>
      </p:sp>
      <p:pic>
        <p:nvPicPr>
          <p:cNvPr id="9" name="Picture 2">
            <a:extLst>
              <a:ext uri="{FF2B5EF4-FFF2-40B4-BE49-F238E27FC236}">
                <a16:creationId xmlns:a16="http://schemas.microsoft.com/office/drawing/2014/main" xmlns="" id="{AEA278D2-502A-314F-A398-2C3963714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76" b="52425"/>
          <a:stretch>
            <a:fillRect/>
          </a:stretch>
        </p:blipFill>
        <p:spPr bwMode="auto">
          <a:xfrm>
            <a:off x="1966783" y="2025949"/>
            <a:ext cx="6759092" cy="429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xmlns="" id="{E2879608-8639-484C-974C-4BA9A84962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63973" y="1484382"/>
            <a:ext cx="2122488"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6344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a:extLst>
              <a:ext uri="{FF2B5EF4-FFF2-40B4-BE49-F238E27FC236}">
                <a16:creationId xmlns:a16="http://schemas.microsoft.com/office/drawing/2014/main" xmlns="" id="{17E96F5F-21E1-884E-8A16-94B9E1DDAD1E}"/>
              </a:ext>
            </a:extLst>
          </p:cNvPr>
          <p:cNvSpPr>
            <a:spLocks noGrp="1" noChangeArrowheads="1"/>
          </p:cNvSpPr>
          <p:nvPr>
            <p:ph type="title"/>
          </p:nvPr>
        </p:nvSpPr>
        <p:spPr/>
        <p:txBody>
          <a:bodyPr/>
          <a:lstStyle/>
          <a:p>
            <a:r>
              <a:rPr lang="en-US" altLang="en-US" dirty="0">
                <a:ea typeface="ＭＳ Ｐゴシック" panose="020B0600070205080204" pitchFamily="34" charset="-128"/>
              </a:rPr>
              <a:t>EID preparedness research</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34818" name="Content Placeholder 3">
            <a:extLst>
              <a:ext uri="{FF2B5EF4-FFF2-40B4-BE49-F238E27FC236}">
                <a16:creationId xmlns:a16="http://schemas.microsoft.com/office/drawing/2014/main" xmlns="" id="{7A170709-C38E-0849-92BE-1702A93EE15C}"/>
              </a:ext>
            </a:extLst>
          </p:cNvPr>
          <p:cNvSpPr>
            <a:spLocks noGrp="1"/>
          </p:cNvSpPr>
          <p:nvPr>
            <p:ph idx="1"/>
          </p:nvPr>
        </p:nvSpPr>
        <p:spPr>
          <a:xfrm>
            <a:off x="1931988" y="992188"/>
            <a:ext cx="4298950" cy="4051300"/>
          </a:xfrm>
        </p:spPr>
        <p:txBody>
          <a:bodyPr/>
          <a:lstStyle/>
          <a:p>
            <a:pPr marL="0" indent="0">
              <a:buNone/>
              <a:defRPr/>
            </a:pPr>
            <a:r>
              <a:rPr lang="en-US" altLang="en-US" dirty="0">
                <a:solidFill>
                  <a:schemeClr val="tx2"/>
                </a:solidFill>
                <a:ea typeface="ＭＳ Ｐゴシック" charset="-128"/>
              </a:rPr>
              <a:t>Can we:</a:t>
            </a:r>
          </a:p>
          <a:p>
            <a:pPr>
              <a:buFont typeface="Wingdings" charset="2"/>
              <a:buChar char="§"/>
              <a:defRPr/>
            </a:pPr>
            <a:r>
              <a:rPr lang="en-US" altLang="en-US" dirty="0">
                <a:solidFill>
                  <a:schemeClr val="tx2"/>
                </a:solidFill>
                <a:ea typeface="ＭＳ Ｐゴシック" charset="-128"/>
              </a:rPr>
              <a:t>Predict Risk?</a:t>
            </a:r>
          </a:p>
          <a:p>
            <a:pPr>
              <a:buFont typeface="Wingdings" charset="2"/>
              <a:buChar char="§"/>
              <a:defRPr/>
            </a:pPr>
            <a:r>
              <a:rPr lang="en-US" altLang="en-US" dirty="0">
                <a:solidFill>
                  <a:schemeClr val="tx2"/>
                </a:solidFill>
                <a:ea typeface="ＭＳ Ｐゴシック" charset="-128"/>
              </a:rPr>
              <a:t>Develop capacity to detect all relevant pathogens / infections?</a:t>
            </a:r>
          </a:p>
          <a:p>
            <a:pPr>
              <a:buFont typeface="Wingdings" charset="2"/>
              <a:buChar char="§"/>
              <a:defRPr/>
            </a:pPr>
            <a:r>
              <a:rPr lang="en-US" altLang="en-US" dirty="0">
                <a:solidFill>
                  <a:schemeClr val="tx2"/>
                </a:solidFill>
                <a:ea typeface="ＭＳ Ｐゴシック" charset="-128"/>
              </a:rPr>
              <a:t>Detect outbreaks early?</a:t>
            </a:r>
          </a:p>
          <a:p>
            <a:pPr>
              <a:buFont typeface="Wingdings" charset="2"/>
              <a:buChar char="§"/>
              <a:defRPr/>
            </a:pPr>
            <a:r>
              <a:rPr lang="en-US" altLang="en-US" dirty="0">
                <a:solidFill>
                  <a:schemeClr val="tx2"/>
                </a:solidFill>
                <a:ea typeface="ＭＳ Ｐゴシック" charset="-128"/>
              </a:rPr>
              <a:t>Prevent?</a:t>
            </a:r>
          </a:p>
          <a:p>
            <a:pPr>
              <a:buFont typeface="Wingdings" charset="2"/>
              <a:buChar char="§"/>
              <a:defRPr/>
            </a:pPr>
            <a:endParaRPr lang="en-US" altLang="en-US" dirty="0">
              <a:solidFill>
                <a:schemeClr val="bg2"/>
              </a:solidFill>
              <a:ea typeface="ＭＳ Ｐゴシック" charset="-128"/>
            </a:endParaRPr>
          </a:p>
        </p:txBody>
      </p:sp>
      <p:pic>
        <p:nvPicPr>
          <p:cNvPr id="40963" name="Picture 3">
            <a:extLst>
              <a:ext uri="{FF2B5EF4-FFF2-40B4-BE49-F238E27FC236}">
                <a16:creationId xmlns:a16="http://schemas.microsoft.com/office/drawing/2014/main" xmlns="" id="{BA82E6DC-CC08-6E46-A826-FC38F40AB7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0557" y="3536951"/>
            <a:ext cx="535463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3">
            <a:extLst>
              <a:ext uri="{FF2B5EF4-FFF2-40B4-BE49-F238E27FC236}">
                <a16:creationId xmlns:a16="http://schemas.microsoft.com/office/drawing/2014/main" xmlns="" id="{EC12871E-5CE3-A640-BA52-41646A97B6D7}"/>
              </a:ext>
            </a:extLst>
          </p:cNvPr>
          <p:cNvSpPr txBox="1">
            <a:spLocks noChangeArrowheads="1"/>
          </p:cNvSpPr>
          <p:nvPr/>
        </p:nvSpPr>
        <p:spPr bwMode="auto">
          <a:xfrm>
            <a:off x="6459970" y="6267450"/>
            <a:ext cx="197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pPr eaLnBrk="1" hangingPunct="1"/>
            <a:r>
              <a:rPr lang="en-US" altLang="en-US"/>
              <a:t>Anthropocentric</a:t>
            </a:r>
          </a:p>
        </p:txBody>
      </p:sp>
      <p:sp>
        <p:nvSpPr>
          <p:cNvPr id="40965" name="TextBox 4">
            <a:extLst>
              <a:ext uri="{FF2B5EF4-FFF2-40B4-BE49-F238E27FC236}">
                <a16:creationId xmlns:a16="http://schemas.microsoft.com/office/drawing/2014/main" xmlns="" id="{F3CF1E41-F51F-B142-92BF-4A5E6CD926AC}"/>
              </a:ext>
            </a:extLst>
          </p:cNvPr>
          <p:cNvSpPr txBox="1">
            <a:spLocks noChangeArrowheads="1"/>
          </p:cNvSpPr>
          <p:nvPr/>
        </p:nvSpPr>
        <p:spPr bwMode="auto">
          <a:xfrm>
            <a:off x="8924715" y="6253619"/>
            <a:ext cx="288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pPr eaLnBrk="1" hangingPunct="1"/>
            <a:r>
              <a:rPr lang="en-US" altLang="en-US" dirty="0" err="1"/>
              <a:t>Ecocentric</a:t>
            </a:r>
            <a:r>
              <a:rPr lang="en-US" altLang="en-US" dirty="0"/>
              <a:t> / One Health</a:t>
            </a:r>
          </a:p>
        </p:txBody>
      </p:sp>
      <p:cxnSp>
        <p:nvCxnSpPr>
          <p:cNvPr id="40966" name="Straight Connector 6">
            <a:extLst>
              <a:ext uri="{FF2B5EF4-FFF2-40B4-BE49-F238E27FC236}">
                <a16:creationId xmlns:a16="http://schemas.microsoft.com/office/drawing/2014/main" xmlns="" id="{E03EF333-7B1A-B843-97AE-E0D21C70C227}"/>
              </a:ext>
            </a:extLst>
          </p:cNvPr>
          <p:cNvCxnSpPr>
            <a:cxnSpLocks noChangeShapeType="1"/>
          </p:cNvCxnSpPr>
          <p:nvPr/>
        </p:nvCxnSpPr>
        <p:spPr bwMode="auto">
          <a:xfrm>
            <a:off x="6388532" y="4605339"/>
            <a:ext cx="2051050" cy="160178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cxnSp>
        <p:nvCxnSpPr>
          <p:cNvPr id="40967" name="Straight Connector 7">
            <a:extLst>
              <a:ext uri="{FF2B5EF4-FFF2-40B4-BE49-F238E27FC236}">
                <a16:creationId xmlns:a16="http://schemas.microsoft.com/office/drawing/2014/main" xmlns="" id="{839694E0-5504-8D40-93AD-608E12F6C0A6}"/>
              </a:ext>
            </a:extLst>
          </p:cNvPr>
          <p:cNvCxnSpPr>
            <a:cxnSpLocks noChangeShapeType="1"/>
          </p:cNvCxnSpPr>
          <p:nvPr/>
        </p:nvCxnSpPr>
        <p:spPr bwMode="auto">
          <a:xfrm flipV="1">
            <a:off x="6604432" y="4605338"/>
            <a:ext cx="1835150" cy="1376362"/>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40968" name="Picture 2">
            <a:extLst>
              <a:ext uri="{FF2B5EF4-FFF2-40B4-BE49-F238E27FC236}">
                <a16:creationId xmlns:a16="http://schemas.microsoft.com/office/drawing/2014/main" xmlns="" id="{44C3E8FD-0238-704E-9E39-8542200E5F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52425"/>
          <a:stretch>
            <a:fillRect/>
          </a:stretch>
        </p:blipFill>
        <p:spPr bwMode="auto">
          <a:xfrm>
            <a:off x="7285174" y="681039"/>
            <a:ext cx="4003675"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Curved Down Arrow 9">
            <a:extLst>
              <a:ext uri="{FF2B5EF4-FFF2-40B4-BE49-F238E27FC236}">
                <a16:creationId xmlns:a16="http://schemas.microsoft.com/office/drawing/2014/main" xmlns="" id="{EEDC0083-C81A-7B4E-B14D-DA92326E78BD}"/>
              </a:ext>
            </a:extLst>
          </p:cNvPr>
          <p:cNvSpPr>
            <a:spLocks noChangeArrowheads="1"/>
          </p:cNvSpPr>
          <p:nvPr/>
        </p:nvSpPr>
        <p:spPr bwMode="auto">
          <a:xfrm flipH="1">
            <a:off x="8497323" y="374651"/>
            <a:ext cx="1693863" cy="684213"/>
          </a:xfrm>
          <a:prstGeom prst="curvedDownArrow">
            <a:avLst>
              <a:gd name="adj1" fmla="val 24963"/>
              <a:gd name="adj2" fmla="val 49925"/>
              <a:gd name="adj3" fmla="val 2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endParaRPr lang="en-US" altLang="en-US"/>
          </a:p>
        </p:txBody>
      </p:sp>
      <p:sp>
        <p:nvSpPr>
          <p:cNvPr id="40970" name="Rectangle 10">
            <a:extLst>
              <a:ext uri="{FF2B5EF4-FFF2-40B4-BE49-F238E27FC236}">
                <a16:creationId xmlns:a16="http://schemas.microsoft.com/office/drawing/2014/main" xmlns="" id="{0DC02698-EDB9-554D-B912-2368F4D5578E}"/>
              </a:ext>
            </a:extLst>
          </p:cNvPr>
          <p:cNvSpPr>
            <a:spLocks noChangeArrowheads="1"/>
          </p:cNvSpPr>
          <p:nvPr/>
        </p:nvSpPr>
        <p:spPr bwMode="auto">
          <a:xfrm>
            <a:off x="7045461" y="1419226"/>
            <a:ext cx="2609850" cy="2144713"/>
          </a:xfrm>
          <a:prstGeom prst="rect">
            <a:avLst/>
          </a:prstGeom>
          <a:noFill/>
          <a:ln w="38100">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31021407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xmlns="" id="{1469E141-2B62-7F47-83BD-2CD51B788792}"/>
              </a:ext>
            </a:extLst>
          </p:cNvPr>
          <p:cNvSpPr>
            <a:spLocks noGrp="1"/>
          </p:cNvSpPr>
          <p:nvPr>
            <p:ph type="title"/>
          </p:nvPr>
        </p:nvSpPr>
        <p:spPr>
          <a:xfrm>
            <a:off x="605971" y="104434"/>
            <a:ext cx="10515600" cy="1325563"/>
          </a:xfrm>
        </p:spPr>
        <p:txBody>
          <a:bodyPr/>
          <a:lstStyle/>
          <a:p>
            <a:pPr>
              <a:defRPr/>
            </a:pPr>
            <a:r>
              <a:rPr lang="en-US" altLang="en-US" b="0" dirty="0" err="1">
                <a:solidFill>
                  <a:schemeClr val="tx2">
                    <a:lumMod val="75000"/>
                  </a:schemeClr>
                </a:solidFill>
                <a:ea typeface="ＭＳ Ｐゴシック" panose="020B0600070205080204" pitchFamily="34" charset="-128"/>
              </a:rPr>
              <a:t>Vragen</a:t>
            </a:r>
            <a:r>
              <a:rPr lang="en-US" altLang="en-US" b="0" dirty="0">
                <a:solidFill>
                  <a:schemeClr val="tx2">
                    <a:lumMod val="75000"/>
                  </a:schemeClr>
                </a:solidFill>
                <a:ea typeface="ＭＳ Ｐゴシック" panose="020B0600070205080204" pitchFamily="34" charset="-128"/>
              </a:rPr>
              <a:t> </a:t>
            </a:r>
            <a:r>
              <a:rPr lang="en-US" altLang="en-US" b="0" dirty="0" err="1">
                <a:solidFill>
                  <a:schemeClr val="tx2">
                    <a:lumMod val="75000"/>
                  </a:schemeClr>
                </a:solidFill>
                <a:ea typeface="ＭＳ Ｐゴシック" panose="020B0600070205080204" pitchFamily="34" charset="-128"/>
              </a:rPr>
              <a:t>bij</a:t>
            </a:r>
            <a:r>
              <a:rPr lang="en-US" altLang="en-US" b="0" dirty="0">
                <a:solidFill>
                  <a:schemeClr val="tx2">
                    <a:lumMod val="75000"/>
                  </a:schemeClr>
                </a:solidFill>
                <a:ea typeface="ＭＳ Ｐゴシック" panose="020B0600070205080204" pitchFamily="34" charset="-128"/>
              </a:rPr>
              <a:t> </a:t>
            </a:r>
            <a:r>
              <a:rPr lang="en-US" altLang="en-US" b="0" dirty="0" err="1">
                <a:solidFill>
                  <a:schemeClr val="tx2">
                    <a:lumMod val="75000"/>
                  </a:schemeClr>
                </a:solidFill>
                <a:ea typeface="ＭＳ Ｐゴシック" panose="020B0600070205080204" pitchFamily="34" charset="-128"/>
              </a:rPr>
              <a:t>een</a:t>
            </a:r>
            <a:r>
              <a:rPr lang="en-US" altLang="en-US" b="0" dirty="0">
                <a:solidFill>
                  <a:schemeClr val="tx2">
                    <a:lumMod val="75000"/>
                  </a:schemeClr>
                </a:solidFill>
                <a:ea typeface="ＭＳ Ｐゴシック" panose="020B0600070205080204" pitchFamily="34" charset="-128"/>
              </a:rPr>
              <a:t> </a:t>
            </a:r>
            <a:r>
              <a:rPr lang="en-US" altLang="en-US" b="0" dirty="0" err="1">
                <a:solidFill>
                  <a:schemeClr val="tx2">
                    <a:lumMod val="75000"/>
                  </a:schemeClr>
                </a:solidFill>
                <a:ea typeface="ＭＳ Ｐゴシック" panose="020B0600070205080204" pitchFamily="34" charset="-128"/>
              </a:rPr>
              <a:t>virale</a:t>
            </a:r>
            <a:r>
              <a:rPr lang="en-US" altLang="en-US" b="0" dirty="0">
                <a:solidFill>
                  <a:schemeClr val="tx2">
                    <a:lumMod val="75000"/>
                  </a:schemeClr>
                </a:solidFill>
                <a:ea typeface="ＭＳ Ｐゴシック" panose="020B0600070205080204" pitchFamily="34" charset="-128"/>
              </a:rPr>
              <a:t> spillover</a:t>
            </a:r>
            <a:endParaRPr lang="en-US" altLang="en-US" sz="2000" dirty="0">
              <a:solidFill>
                <a:schemeClr val="tx2">
                  <a:lumMod val="75000"/>
                </a:schemeClr>
              </a:solidFill>
              <a:ea typeface="ＭＳ Ｐゴシック" panose="020B0600070205080204" pitchFamily="34" charset="-128"/>
            </a:endParaRPr>
          </a:p>
        </p:txBody>
      </p:sp>
      <p:pic>
        <p:nvPicPr>
          <p:cNvPr id="67586" name="Picture 2">
            <a:extLst>
              <a:ext uri="{FF2B5EF4-FFF2-40B4-BE49-F238E27FC236}">
                <a16:creationId xmlns:a16="http://schemas.microsoft.com/office/drawing/2014/main" xmlns="" id="{B3D986DD-2241-344B-9D15-C8187E7D5A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971" y="1163637"/>
            <a:ext cx="5998028" cy="502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EDE54D37-20C9-E449-8A26-11373C368A87}"/>
              </a:ext>
            </a:extLst>
          </p:cNvPr>
          <p:cNvSpPr txBox="1"/>
          <p:nvPr/>
        </p:nvSpPr>
        <p:spPr>
          <a:xfrm>
            <a:off x="1219427" y="6338887"/>
            <a:ext cx="3835345" cy="369332"/>
          </a:xfrm>
          <a:prstGeom prst="rect">
            <a:avLst/>
          </a:prstGeom>
          <a:noFill/>
        </p:spPr>
        <p:txBody>
          <a:bodyPr wrap="none">
            <a:spAutoFit/>
          </a:bodyPr>
          <a:lstStyle/>
          <a:p>
            <a:pPr eaLnBrk="1" hangingPunct="1">
              <a:defRPr/>
            </a:pPr>
            <a:r>
              <a:rPr lang="en-US" i="1" dirty="0">
                <a:latin typeface="Arial" charset="0"/>
                <a:ea typeface="ＭＳ Ｐゴシック" charset="0"/>
                <a:cs typeface="ＭＳ Ｐゴシック" charset="0"/>
              </a:rPr>
              <a:t>Wolfe et al., 2007; </a:t>
            </a:r>
            <a:r>
              <a:rPr lang="en-US" i="1" dirty="0" err="1">
                <a:latin typeface="Arial" charset="0"/>
                <a:ea typeface="ＭＳ Ｐゴシック" charset="0"/>
                <a:cs typeface="ＭＳ Ｐゴシック" charset="0"/>
              </a:rPr>
              <a:t>Gytis</a:t>
            </a:r>
            <a:r>
              <a:rPr lang="en-US" i="1" dirty="0">
                <a:latin typeface="Arial" charset="0"/>
                <a:ea typeface="ＭＳ Ｐゴシック" charset="0"/>
                <a:cs typeface="ＭＳ Ｐゴシック" charset="0"/>
              </a:rPr>
              <a:t> et al., 2017</a:t>
            </a:r>
          </a:p>
        </p:txBody>
      </p:sp>
      <p:sp>
        <p:nvSpPr>
          <p:cNvPr id="2" name="TextBox 1">
            <a:extLst>
              <a:ext uri="{FF2B5EF4-FFF2-40B4-BE49-F238E27FC236}">
                <a16:creationId xmlns:a16="http://schemas.microsoft.com/office/drawing/2014/main" xmlns="" id="{C5441FF6-60CD-0C46-9E4B-FC9C23ADFFF8}"/>
              </a:ext>
            </a:extLst>
          </p:cNvPr>
          <p:cNvSpPr txBox="1"/>
          <p:nvPr/>
        </p:nvSpPr>
        <p:spPr>
          <a:xfrm>
            <a:off x="6864901" y="1659285"/>
            <a:ext cx="5327099" cy="3539430"/>
          </a:xfrm>
          <a:prstGeom prst="rect">
            <a:avLst/>
          </a:prstGeom>
          <a:noFill/>
        </p:spPr>
        <p:txBody>
          <a:bodyPr wrap="none" rtlCol="0">
            <a:spAutoFit/>
          </a:bodyPr>
          <a:lstStyle/>
          <a:p>
            <a:pPr marL="342900" indent="-342900">
              <a:buAutoNum type="arabicPeriod"/>
            </a:pPr>
            <a:r>
              <a:rPr lang="en-GB" sz="2800" dirty="0"/>
              <a:t>W</a:t>
            </a:r>
            <a:r>
              <a:rPr lang="aa-ET" sz="2800" dirty="0"/>
              <a:t>at is de oorzaak? </a:t>
            </a:r>
          </a:p>
          <a:p>
            <a:pPr marL="342900" indent="-342900">
              <a:buAutoNum type="arabicPeriod"/>
            </a:pPr>
            <a:r>
              <a:rPr lang="aa-ET" sz="2800" dirty="0"/>
              <a:t>Waar komt het vandaan? </a:t>
            </a:r>
          </a:p>
          <a:p>
            <a:pPr marL="342900" indent="-342900">
              <a:buFontTx/>
              <a:buAutoNum type="arabicPeriod"/>
            </a:pPr>
            <a:r>
              <a:rPr lang="aa-ET" sz="2800" dirty="0"/>
              <a:t>Hoe ver is het verspreid?</a:t>
            </a:r>
          </a:p>
          <a:p>
            <a:pPr marL="342900" indent="-342900">
              <a:buAutoNum type="arabicPeriod"/>
            </a:pPr>
            <a:r>
              <a:rPr lang="aa-ET" sz="2800" dirty="0"/>
              <a:t>Hoe ernstig is de ziekte?</a:t>
            </a:r>
          </a:p>
          <a:p>
            <a:pPr marL="342900" indent="-342900">
              <a:buAutoNum type="arabicPeriod"/>
            </a:pPr>
            <a:r>
              <a:rPr lang="aa-ET" sz="2800" dirty="0"/>
              <a:t>Is het besmettelijk?</a:t>
            </a:r>
          </a:p>
          <a:p>
            <a:pPr marL="342900" indent="-342900">
              <a:buAutoNum type="arabicPeriod"/>
            </a:pPr>
            <a:r>
              <a:rPr lang="aa-ET" sz="2800" dirty="0"/>
              <a:t>Zijn mensen (deels) beschermd? </a:t>
            </a:r>
          </a:p>
          <a:p>
            <a:pPr marL="342900" indent="-342900">
              <a:buAutoNum type="arabicPeriod"/>
            </a:pPr>
            <a:r>
              <a:rPr lang="aa-ET" sz="2800" dirty="0"/>
              <a:t>Hoe is het te stoppen?</a:t>
            </a:r>
            <a:br>
              <a:rPr lang="aa-ET" sz="2800" dirty="0"/>
            </a:br>
            <a:r>
              <a:rPr lang="aa-ET" sz="2800" dirty="0"/>
              <a:t> </a:t>
            </a:r>
          </a:p>
        </p:txBody>
      </p:sp>
    </p:spTree>
    <p:extLst>
      <p:ext uri="{BB962C8B-B14F-4D97-AF65-F5344CB8AC3E}">
        <p14:creationId xmlns:p14="http://schemas.microsoft.com/office/powerpoint/2010/main" val="25894336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xmlns="" id="{79C37C7A-BCB8-5E40-8E11-6E90AD1F62DA}"/>
              </a:ext>
            </a:extLst>
          </p:cNvPr>
          <p:cNvSpPr>
            <a:spLocks noGrp="1"/>
          </p:cNvSpPr>
          <p:nvPr>
            <p:ph type="title"/>
          </p:nvPr>
        </p:nvSpPr>
        <p:spPr>
          <a:xfrm>
            <a:off x="836909" y="1026725"/>
            <a:ext cx="10058400" cy="1003300"/>
          </a:xfrm>
        </p:spPr>
        <p:txBody>
          <a:bodyPr>
            <a:normAutofit fontScale="90000"/>
          </a:bodyPr>
          <a:lstStyle/>
          <a:p>
            <a:r>
              <a:rPr lang="en-US" altLang="en-US" b="0" dirty="0">
                <a:solidFill>
                  <a:srgbClr val="00B0F0"/>
                </a:solidFill>
                <a:ea typeface="ＭＳ Ｐゴシック" panose="020B0600070205080204" pitchFamily="34" charset="-128"/>
              </a:rPr>
              <a:t>Spillovers:  Can we predict which viruses can jump species?</a:t>
            </a:r>
            <a:r>
              <a:rPr lang="en-US" altLang="en-US" sz="2000" dirty="0">
                <a:solidFill>
                  <a:srgbClr val="00B0F0"/>
                </a:solidFill>
                <a:ea typeface="ＭＳ Ｐゴシック" panose="020B0600070205080204" pitchFamily="34" charset="-128"/>
              </a:rPr>
              <a:t/>
            </a:r>
            <a:br>
              <a:rPr lang="en-US" altLang="en-US" sz="2000" dirty="0">
                <a:solidFill>
                  <a:srgbClr val="00B0F0"/>
                </a:solidFill>
                <a:ea typeface="ＭＳ Ｐゴシック" panose="020B0600070205080204" pitchFamily="34" charset="-128"/>
              </a:rPr>
            </a:br>
            <a:r>
              <a:rPr lang="en-US" altLang="en-US" sz="2000" dirty="0">
                <a:solidFill>
                  <a:srgbClr val="00B0F0"/>
                </a:solidFill>
                <a:ea typeface="ＭＳ Ｐゴシック" panose="020B0600070205080204" pitchFamily="34" charset="-128"/>
              </a:rPr>
              <a:t/>
            </a:r>
            <a:br>
              <a:rPr lang="en-US" altLang="en-US" sz="2000" dirty="0">
                <a:solidFill>
                  <a:srgbClr val="00B0F0"/>
                </a:solidFill>
                <a:ea typeface="ＭＳ Ｐゴシック" panose="020B0600070205080204" pitchFamily="34" charset="-128"/>
              </a:rPr>
            </a:br>
            <a:r>
              <a:rPr lang="en-US" altLang="en-US" sz="3100" dirty="0">
                <a:solidFill>
                  <a:srgbClr val="00B0F0"/>
                </a:solidFill>
                <a:ea typeface="ＭＳ Ｐゴシック" panose="020B0600070205080204" pitchFamily="34" charset="-128"/>
              </a:rPr>
              <a:t>H5N6, H7N9, </a:t>
            </a:r>
            <a:r>
              <a:rPr lang="en-US" altLang="en-US" sz="3100" dirty="0" err="1">
                <a:solidFill>
                  <a:srgbClr val="00B0F0"/>
                </a:solidFill>
                <a:ea typeface="ＭＳ Ｐゴシック" panose="020B0600070205080204" pitchFamily="34" charset="-128"/>
              </a:rPr>
              <a:t>Nipah</a:t>
            </a:r>
            <a:r>
              <a:rPr lang="en-US" altLang="en-US" sz="3100" dirty="0">
                <a:solidFill>
                  <a:srgbClr val="00B0F0"/>
                </a:solidFill>
                <a:ea typeface="ＭＳ Ｐゴシック" panose="020B0600070205080204" pitchFamily="34" charset="-128"/>
              </a:rPr>
              <a:t>, </a:t>
            </a:r>
            <a:br>
              <a:rPr lang="en-US" altLang="en-US" sz="3100" dirty="0">
                <a:solidFill>
                  <a:srgbClr val="00B0F0"/>
                </a:solidFill>
                <a:ea typeface="ＭＳ Ｐゴシック" panose="020B0600070205080204" pitchFamily="34" charset="-128"/>
              </a:rPr>
            </a:br>
            <a:r>
              <a:rPr lang="en-US" altLang="en-US" sz="3100" dirty="0">
                <a:solidFill>
                  <a:srgbClr val="00B0F0"/>
                </a:solidFill>
                <a:ea typeface="ＭＳ Ｐゴシック" panose="020B0600070205080204" pitchFamily="34" charset="-128"/>
              </a:rPr>
              <a:t>MERS, Monkeypox</a:t>
            </a:r>
            <a:r>
              <a:rPr lang="mr-IN" altLang="en-US" sz="3100" dirty="0">
                <a:solidFill>
                  <a:srgbClr val="00B0F0"/>
                </a:solidFill>
                <a:ea typeface="ＭＳ Ｐゴシック" panose="020B0600070205080204" pitchFamily="34" charset="-128"/>
              </a:rPr>
              <a:t>…</a:t>
            </a:r>
            <a:r>
              <a:rPr lang="en-US" altLang="en-US" sz="3100" dirty="0">
                <a:solidFill>
                  <a:srgbClr val="00B0F0"/>
                </a:solidFill>
                <a:ea typeface="ＭＳ Ｐゴシック" panose="020B0600070205080204" pitchFamily="34" charset="-128"/>
              </a:rPr>
              <a:t>.</a:t>
            </a:r>
            <a:r>
              <a:rPr lang="en-US" altLang="en-US" sz="3100" b="0" dirty="0">
                <a:solidFill>
                  <a:srgbClr val="00B0F0"/>
                </a:solidFill>
                <a:ea typeface="ＭＳ Ｐゴシック" panose="020B0600070205080204" pitchFamily="34" charset="-128"/>
              </a:rPr>
              <a:t> </a:t>
            </a:r>
          </a:p>
        </p:txBody>
      </p:sp>
      <p:sp>
        <p:nvSpPr>
          <p:cNvPr id="45058" name="Content Placeholder 2">
            <a:extLst>
              <a:ext uri="{FF2B5EF4-FFF2-40B4-BE49-F238E27FC236}">
                <a16:creationId xmlns:a16="http://schemas.microsoft.com/office/drawing/2014/main" xmlns="" id="{55008667-8410-8946-B612-998071D53E37}"/>
              </a:ext>
            </a:extLst>
          </p:cNvPr>
          <p:cNvSpPr>
            <a:spLocks noGrp="1"/>
          </p:cNvSpPr>
          <p:nvPr>
            <p:ph sz="half" idx="1"/>
          </p:nvPr>
        </p:nvSpPr>
        <p:spPr>
          <a:xfrm>
            <a:off x="1672238" y="3173091"/>
            <a:ext cx="3712295" cy="4351337"/>
          </a:xfrm>
        </p:spPr>
        <p:txBody>
          <a:bodyPr>
            <a:normAutofit/>
          </a:bodyPr>
          <a:lstStyle/>
          <a:p>
            <a:r>
              <a:rPr lang="en-US" altLang="en-US" sz="2400" dirty="0">
                <a:ea typeface="ＭＳ Ｐゴシック" panose="020B0600070205080204" pitchFamily="34" charset="-128"/>
              </a:rPr>
              <a:t>What is out there? </a:t>
            </a:r>
          </a:p>
          <a:p>
            <a:r>
              <a:rPr lang="en-US" altLang="en-US" sz="2400" dirty="0">
                <a:ea typeface="ＭＳ Ｐゴシック" panose="020B0600070205080204" pitchFamily="34" charset="-128"/>
              </a:rPr>
              <a:t>What are drivers?</a:t>
            </a:r>
          </a:p>
        </p:txBody>
      </p:sp>
      <p:pic>
        <p:nvPicPr>
          <p:cNvPr id="45059" name="Picture 2">
            <a:extLst>
              <a:ext uri="{FF2B5EF4-FFF2-40B4-BE49-F238E27FC236}">
                <a16:creationId xmlns:a16="http://schemas.microsoft.com/office/drawing/2014/main" xmlns="" id="{F25FD829-CB38-844A-B9D2-04146FC9E9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7892" y="1290727"/>
            <a:ext cx="5839891" cy="489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71F2374B-F869-9248-94C2-164E79789D4E}"/>
              </a:ext>
            </a:extLst>
          </p:cNvPr>
          <p:cNvSpPr txBox="1"/>
          <p:nvPr/>
        </p:nvSpPr>
        <p:spPr>
          <a:xfrm>
            <a:off x="1916113" y="6286501"/>
            <a:ext cx="1577676" cy="307777"/>
          </a:xfrm>
          <a:prstGeom prst="rect">
            <a:avLst/>
          </a:prstGeom>
          <a:noFill/>
        </p:spPr>
        <p:txBody>
          <a:bodyPr wrap="none">
            <a:spAutoFit/>
          </a:bodyPr>
          <a:lstStyle/>
          <a:p>
            <a:pPr eaLnBrk="1" hangingPunct="1">
              <a:defRPr/>
            </a:pPr>
            <a:r>
              <a:rPr lang="en-US" sz="1400" i="1" dirty="0">
                <a:solidFill>
                  <a:schemeClr val="accent6">
                    <a:lumMod val="75000"/>
                  </a:schemeClr>
                </a:solidFill>
                <a:latin typeface="Arial" charset="0"/>
                <a:ea typeface="ＭＳ Ｐゴシック" charset="0"/>
                <a:cs typeface="ＭＳ Ｐゴシック" charset="0"/>
              </a:rPr>
              <a:t>Wolfe et al., 2007</a:t>
            </a:r>
          </a:p>
        </p:txBody>
      </p:sp>
      <p:sp>
        <p:nvSpPr>
          <p:cNvPr id="45061" name="Rectangle 1">
            <a:extLst>
              <a:ext uri="{FF2B5EF4-FFF2-40B4-BE49-F238E27FC236}">
                <a16:creationId xmlns:a16="http://schemas.microsoft.com/office/drawing/2014/main" xmlns="" id="{3B3C73C6-D0CA-E04D-9A7E-5F9A9D044F06}"/>
              </a:ext>
            </a:extLst>
          </p:cNvPr>
          <p:cNvSpPr>
            <a:spLocks noChangeArrowheads="1"/>
          </p:cNvSpPr>
          <p:nvPr/>
        </p:nvSpPr>
        <p:spPr bwMode="auto">
          <a:xfrm>
            <a:off x="7643386" y="1654986"/>
            <a:ext cx="2289607" cy="1119211"/>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endParaRPr lang="en-US" altLang="en-US"/>
          </a:p>
        </p:txBody>
      </p:sp>
      <p:sp>
        <p:nvSpPr>
          <p:cNvPr id="45062" name="Rectangle 1">
            <a:extLst>
              <a:ext uri="{FF2B5EF4-FFF2-40B4-BE49-F238E27FC236}">
                <a16:creationId xmlns:a16="http://schemas.microsoft.com/office/drawing/2014/main" xmlns="" id="{CB671B54-5FCA-E740-BBF1-36A677B471CE}"/>
              </a:ext>
            </a:extLst>
          </p:cNvPr>
          <p:cNvSpPr>
            <a:spLocks noChangeArrowheads="1"/>
          </p:cNvSpPr>
          <p:nvPr/>
        </p:nvSpPr>
        <p:spPr bwMode="auto">
          <a:xfrm>
            <a:off x="5999163" y="1401763"/>
            <a:ext cx="3890962"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35725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AC4DE38-C39D-5043-9237-555FE193C89C}"/>
              </a:ext>
            </a:extLst>
          </p:cNvPr>
          <p:cNvSpPr/>
          <p:nvPr/>
        </p:nvSpPr>
        <p:spPr bwMode="auto">
          <a:xfrm>
            <a:off x="152400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i="1" dirty="0">
              <a:solidFill>
                <a:srgbClr val="0D1F74"/>
              </a:solidFill>
              <a:latin typeface="Arial" charset="0"/>
            </a:endParaRPr>
          </a:p>
        </p:txBody>
      </p:sp>
      <p:pic>
        <p:nvPicPr>
          <p:cNvPr id="3" name="Picture 2">
            <a:extLst>
              <a:ext uri="{FF2B5EF4-FFF2-40B4-BE49-F238E27FC236}">
                <a16:creationId xmlns:a16="http://schemas.microsoft.com/office/drawing/2014/main" xmlns="" id="{367939D6-C141-2040-ADB0-CDBD74FE7F0B}"/>
              </a:ext>
            </a:extLst>
          </p:cNvPr>
          <p:cNvPicPr>
            <a:picLocks noChangeAspect="1"/>
          </p:cNvPicPr>
          <p:nvPr/>
        </p:nvPicPr>
        <p:blipFill>
          <a:blip r:embed="rId2"/>
          <a:stretch>
            <a:fillRect/>
          </a:stretch>
        </p:blipFill>
        <p:spPr>
          <a:xfrm>
            <a:off x="5885378" y="417243"/>
            <a:ext cx="4307057" cy="2801536"/>
          </a:xfrm>
          <a:prstGeom prst="rect">
            <a:avLst/>
          </a:prstGeom>
        </p:spPr>
      </p:pic>
      <p:pic>
        <p:nvPicPr>
          <p:cNvPr id="6" name="Picture 5">
            <a:extLst>
              <a:ext uri="{FF2B5EF4-FFF2-40B4-BE49-F238E27FC236}">
                <a16:creationId xmlns:a16="http://schemas.microsoft.com/office/drawing/2014/main" xmlns="" id="{8C063E11-92FD-A94F-9059-CBDD7082B072}"/>
              </a:ext>
            </a:extLst>
          </p:cNvPr>
          <p:cNvPicPr>
            <a:picLocks noChangeAspect="1"/>
          </p:cNvPicPr>
          <p:nvPr/>
        </p:nvPicPr>
        <p:blipFill>
          <a:blip r:embed="rId3"/>
          <a:stretch>
            <a:fillRect/>
          </a:stretch>
        </p:blipFill>
        <p:spPr>
          <a:xfrm>
            <a:off x="1947319" y="458158"/>
            <a:ext cx="4503487" cy="1977526"/>
          </a:xfrm>
          <a:prstGeom prst="rect">
            <a:avLst/>
          </a:prstGeom>
        </p:spPr>
      </p:pic>
      <p:sp>
        <p:nvSpPr>
          <p:cNvPr id="9" name="TextBox 8">
            <a:extLst>
              <a:ext uri="{FF2B5EF4-FFF2-40B4-BE49-F238E27FC236}">
                <a16:creationId xmlns:a16="http://schemas.microsoft.com/office/drawing/2014/main" xmlns="" id="{ECCDF5CA-5D5A-CD42-8848-5AE849693D82}"/>
              </a:ext>
            </a:extLst>
          </p:cNvPr>
          <p:cNvSpPr txBox="1"/>
          <p:nvPr/>
        </p:nvSpPr>
        <p:spPr>
          <a:xfrm>
            <a:off x="12678888" y="4441371"/>
            <a:ext cx="1650580" cy="369332"/>
          </a:xfrm>
          <a:prstGeom prst="rect">
            <a:avLst/>
          </a:prstGeom>
          <a:noFill/>
        </p:spPr>
        <p:txBody>
          <a:bodyPr wrap="none" rtlCol="0">
            <a:spAutoFit/>
          </a:bodyPr>
          <a:lstStyle/>
          <a:p>
            <a:r>
              <a:rPr lang="en-US" dirty="0"/>
              <a:t>Virus discovery </a:t>
            </a:r>
          </a:p>
        </p:txBody>
      </p:sp>
      <p:pic>
        <p:nvPicPr>
          <p:cNvPr id="10" name="Picture 9">
            <a:extLst>
              <a:ext uri="{FF2B5EF4-FFF2-40B4-BE49-F238E27FC236}">
                <a16:creationId xmlns:a16="http://schemas.microsoft.com/office/drawing/2014/main" xmlns="" id="{95F53088-F658-F642-B742-3696C70522BE}"/>
              </a:ext>
            </a:extLst>
          </p:cNvPr>
          <p:cNvPicPr>
            <a:picLocks noChangeAspect="1"/>
          </p:cNvPicPr>
          <p:nvPr/>
        </p:nvPicPr>
        <p:blipFill>
          <a:blip r:embed="rId4"/>
          <a:stretch>
            <a:fillRect/>
          </a:stretch>
        </p:blipFill>
        <p:spPr>
          <a:xfrm>
            <a:off x="1651365" y="4234630"/>
            <a:ext cx="5784287" cy="1740258"/>
          </a:xfrm>
          <a:prstGeom prst="rect">
            <a:avLst/>
          </a:prstGeom>
        </p:spPr>
      </p:pic>
      <p:sp>
        <p:nvSpPr>
          <p:cNvPr id="11" name="TextBox 10">
            <a:extLst>
              <a:ext uri="{FF2B5EF4-FFF2-40B4-BE49-F238E27FC236}">
                <a16:creationId xmlns:a16="http://schemas.microsoft.com/office/drawing/2014/main" xmlns="" id="{AA9412B6-46C5-EC41-99FE-A19EC257BF18}"/>
              </a:ext>
            </a:extLst>
          </p:cNvPr>
          <p:cNvSpPr txBox="1"/>
          <p:nvPr/>
        </p:nvSpPr>
        <p:spPr>
          <a:xfrm>
            <a:off x="3645730" y="597741"/>
            <a:ext cx="1441036" cy="338554"/>
          </a:xfrm>
          <a:prstGeom prst="rect">
            <a:avLst/>
          </a:prstGeom>
          <a:noFill/>
        </p:spPr>
        <p:txBody>
          <a:bodyPr wrap="none" rtlCol="0">
            <a:spAutoFit/>
          </a:bodyPr>
          <a:lstStyle/>
          <a:p>
            <a:r>
              <a:rPr lang="en-US" sz="1600" dirty="0">
                <a:solidFill>
                  <a:srgbClr val="C00000"/>
                </a:solidFill>
              </a:rPr>
              <a:t>Virus discovery</a:t>
            </a:r>
          </a:p>
        </p:txBody>
      </p:sp>
      <p:pic>
        <p:nvPicPr>
          <p:cNvPr id="13" name="Picture 12">
            <a:extLst>
              <a:ext uri="{FF2B5EF4-FFF2-40B4-BE49-F238E27FC236}">
                <a16:creationId xmlns:a16="http://schemas.microsoft.com/office/drawing/2014/main" xmlns="" id="{3749DC5C-FA0C-6A40-B704-55559250C14F}"/>
              </a:ext>
            </a:extLst>
          </p:cNvPr>
          <p:cNvPicPr>
            <a:picLocks noChangeAspect="1"/>
          </p:cNvPicPr>
          <p:nvPr/>
        </p:nvPicPr>
        <p:blipFill>
          <a:blip r:embed="rId5"/>
          <a:stretch>
            <a:fillRect/>
          </a:stretch>
        </p:blipFill>
        <p:spPr>
          <a:xfrm>
            <a:off x="1696436" y="2169580"/>
            <a:ext cx="3509655" cy="1448523"/>
          </a:xfrm>
          <a:prstGeom prst="rect">
            <a:avLst/>
          </a:prstGeom>
        </p:spPr>
      </p:pic>
      <p:sp>
        <p:nvSpPr>
          <p:cNvPr id="14" name="TextBox 13">
            <a:extLst>
              <a:ext uri="{FF2B5EF4-FFF2-40B4-BE49-F238E27FC236}">
                <a16:creationId xmlns:a16="http://schemas.microsoft.com/office/drawing/2014/main" xmlns="" id="{16D0F567-808D-614F-834D-2CCA205EAE39}"/>
              </a:ext>
            </a:extLst>
          </p:cNvPr>
          <p:cNvSpPr txBox="1"/>
          <p:nvPr/>
        </p:nvSpPr>
        <p:spPr>
          <a:xfrm>
            <a:off x="3864395" y="3105637"/>
            <a:ext cx="3121517" cy="830997"/>
          </a:xfrm>
          <a:prstGeom prst="rect">
            <a:avLst/>
          </a:prstGeom>
          <a:noFill/>
        </p:spPr>
        <p:txBody>
          <a:bodyPr wrap="square" rtlCol="0">
            <a:spAutoFit/>
          </a:bodyPr>
          <a:lstStyle/>
          <a:p>
            <a:r>
              <a:rPr lang="en-US" sz="2400" dirty="0"/>
              <a:t>“1.2 billion to detect all viruses on earth”</a:t>
            </a:r>
          </a:p>
        </p:txBody>
      </p:sp>
      <p:pic>
        <p:nvPicPr>
          <p:cNvPr id="15" name="Picture 2">
            <a:extLst>
              <a:ext uri="{FF2B5EF4-FFF2-40B4-BE49-F238E27FC236}">
                <a16:creationId xmlns:a16="http://schemas.microsoft.com/office/drawing/2014/main" xmlns="" id="{67301C25-69D7-3E47-9BFA-2A915E4352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1177" y="3060607"/>
            <a:ext cx="3116506" cy="349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6">
            <a:extLst>
              <a:ext uri="{FF2B5EF4-FFF2-40B4-BE49-F238E27FC236}">
                <a16:creationId xmlns:a16="http://schemas.microsoft.com/office/drawing/2014/main" xmlns="" id="{BECD4760-A784-FC4A-A0AE-7908B6D48AA1}"/>
              </a:ext>
            </a:extLst>
          </p:cNvPr>
          <p:cNvSpPr>
            <a:spLocks noChangeArrowheads="1"/>
          </p:cNvSpPr>
          <p:nvPr/>
        </p:nvSpPr>
        <p:spPr bwMode="auto">
          <a:xfrm>
            <a:off x="1814317" y="6155894"/>
            <a:ext cx="6224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r>
              <a:rPr lang="en-US" altLang="en-US" sz="1400" dirty="0">
                <a:solidFill>
                  <a:schemeClr val="bg2"/>
                </a:solidFill>
                <a:latin typeface="+mj-lt"/>
              </a:rPr>
              <a:t>Mora et al., 2011; </a:t>
            </a:r>
          </a:p>
          <a:p>
            <a:r>
              <a:rPr lang="en-US" altLang="en-US" sz="1400" dirty="0">
                <a:solidFill>
                  <a:schemeClr val="bg2"/>
                </a:solidFill>
                <a:latin typeface="+mj-lt"/>
              </a:rPr>
              <a:t>Geoghegan and Holmes, 2017</a:t>
            </a:r>
          </a:p>
        </p:txBody>
      </p:sp>
    </p:spTree>
    <p:extLst>
      <p:ext uri="{BB962C8B-B14F-4D97-AF65-F5344CB8AC3E}">
        <p14:creationId xmlns:p14="http://schemas.microsoft.com/office/powerpoint/2010/main" val="41831872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xmlns="" id="{3D580961-FCF3-9C47-BDBD-2816B19CB6C8}"/>
              </a:ext>
            </a:extLst>
          </p:cNvPr>
          <p:cNvSpPr>
            <a:spLocks noGrp="1"/>
          </p:cNvSpPr>
          <p:nvPr>
            <p:ph type="title"/>
          </p:nvPr>
        </p:nvSpPr>
        <p:spPr>
          <a:xfrm>
            <a:off x="766256" y="407989"/>
            <a:ext cx="11244930" cy="1003300"/>
          </a:xfrm>
        </p:spPr>
        <p:txBody>
          <a:bodyPr>
            <a:normAutofit fontScale="90000"/>
          </a:bodyPr>
          <a:lstStyle/>
          <a:p>
            <a:r>
              <a:rPr lang="en-US" altLang="en-US" sz="4000" b="0" dirty="0">
                <a:solidFill>
                  <a:srgbClr val="00B0F0"/>
                </a:solidFill>
                <a:ea typeface="ＭＳ Ｐゴシック" panose="020B0600070205080204" pitchFamily="34" charset="-128"/>
              </a:rPr>
              <a:t>Explosive spread: Can we predict risk of (urban) amplification? </a:t>
            </a:r>
            <a:r>
              <a:rPr lang="en-US" altLang="en-US" sz="2200" dirty="0">
                <a:solidFill>
                  <a:srgbClr val="00B0F0"/>
                </a:solidFill>
                <a:ea typeface="ＭＳ Ｐゴシック" panose="020B0600070205080204" pitchFamily="34" charset="-128"/>
              </a:rPr>
              <a:t>Ebola, MERS </a:t>
            </a:r>
            <a:r>
              <a:rPr lang="en-US" altLang="en-US" sz="2200" dirty="0" err="1">
                <a:solidFill>
                  <a:srgbClr val="00B0F0"/>
                </a:solidFill>
                <a:ea typeface="ＭＳ Ｐゴシック" panose="020B0600070205080204" pitchFamily="34" charset="-128"/>
              </a:rPr>
              <a:t>CoV</a:t>
            </a:r>
            <a:r>
              <a:rPr lang="en-US" altLang="en-US" sz="2200" dirty="0">
                <a:solidFill>
                  <a:srgbClr val="00B0F0"/>
                </a:solidFill>
                <a:ea typeface="ＭＳ Ｐゴシック" panose="020B0600070205080204" pitchFamily="34" charset="-128"/>
              </a:rPr>
              <a:t>, Lassa, </a:t>
            </a:r>
            <a:r>
              <a:rPr lang="en-US" altLang="en-US" sz="2200" dirty="0" err="1">
                <a:solidFill>
                  <a:srgbClr val="00B0F0"/>
                </a:solidFill>
                <a:ea typeface="ＭＳ Ｐゴシック" panose="020B0600070205080204" pitchFamily="34" charset="-128"/>
              </a:rPr>
              <a:t>Nipah</a:t>
            </a:r>
            <a:r>
              <a:rPr lang="en-US" altLang="en-US" sz="2200" dirty="0">
                <a:solidFill>
                  <a:srgbClr val="00B0F0"/>
                </a:solidFill>
                <a:ea typeface="ＭＳ Ｐゴシック" panose="020B0600070205080204" pitchFamily="34" charset="-128"/>
              </a:rPr>
              <a:t>, </a:t>
            </a:r>
            <a:r>
              <a:rPr lang="mr-IN" altLang="en-US" sz="2200" dirty="0">
                <a:solidFill>
                  <a:srgbClr val="6CC7F2"/>
                </a:solidFill>
                <a:ea typeface="ＭＳ Ｐゴシック" panose="020B0600070205080204" pitchFamily="34" charset="-128"/>
              </a:rPr>
              <a:t>…</a:t>
            </a:r>
            <a:r>
              <a:rPr lang="en-US" altLang="en-US" sz="2200" dirty="0">
                <a:solidFill>
                  <a:srgbClr val="6CC7F2"/>
                </a:solidFill>
                <a:ea typeface="ＭＳ Ｐゴシック" panose="020B0600070205080204" pitchFamily="34" charset="-128"/>
              </a:rPr>
              <a:t>.</a:t>
            </a:r>
            <a:r>
              <a:rPr lang="en-US" altLang="en-US" sz="2000" dirty="0">
                <a:solidFill>
                  <a:srgbClr val="6CC7F2"/>
                </a:solidFill>
                <a:ea typeface="ＭＳ Ｐゴシック" panose="020B0600070205080204" pitchFamily="34" charset="-128"/>
              </a:rPr>
              <a:t> </a:t>
            </a:r>
          </a:p>
        </p:txBody>
      </p:sp>
      <p:sp>
        <p:nvSpPr>
          <p:cNvPr id="46082" name="Content Placeholder 2">
            <a:extLst>
              <a:ext uri="{FF2B5EF4-FFF2-40B4-BE49-F238E27FC236}">
                <a16:creationId xmlns:a16="http://schemas.microsoft.com/office/drawing/2014/main" xmlns="" id="{50FBFB57-AEBD-1442-B08E-C7E170017536}"/>
              </a:ext>
            </a:extLst>
          </p:cNvPr>
          <p:cNvSpPr>
            <a:spLocks noGrp="1"/>
          </p:cNvSpPr>
          <p:nvPr>
            <p:ph sz="half" idx="1"/>
          </p:nvPr>
        </p:nvSpPr>
        <p:spPr>
          <a:xfrm>
            <a:off x="1460372" y="1673226"/>
            <a:ext cx="8427857" cy="4351337"/>
          </a:xfrm>
        </p:spPr>
        <p:txBody>
          <a:bodyPr>
            <a:normAutofit/>
          </a:bodyPr>
          <a:lstStyle/>
          <a:p>
            <a:r>
              <a:rPr lang="en-US" altLang="en-US" sz="2000" dirty="0">
                <a:ea typeface="ＭＳ Ｐゴシック" panose="020B0600070205080204" pitchFamily="34" charset="-128"/>
              </a:rPr>
              <a:t>What are drivers? </a:t>
            </a:r>
          </a:p>
          <a:p>
            <a:r>
              <a:rPr lang="en-US" altLang="en-US" sz="2000" dirty="0">
                <a:ea typeface="ＭＳ Ｐゴシック" panose="020B0600070205080204" pitchFamily="34" charset="-128"/>
              </a:rPr>
              <a:t>Can early detection be targeted? </a:t>
            </a:r>
          </a:p>
          <a:p>
            <a:r>
              <a:rPr lang="en-US" altLang="en-US" sz="2000" dirty="0">
                <a:ea typeface="ＭＳ Ｐゴシック" panose="020B0600070205080204" pitchFamily="34" charset="-128"/>
              </a:rPr>
              <a:t>What is potential utility of catch-all detection methods? </a:t>
            </a:r>
          </a:p>
          <a:p>
            <a:r>
              <a:rPr lang="en-US" altLang="en-US" sz="2000" dirty="0">
                <a:ea typeface="ＭＳ Ｐゴシック" panose="020B0600070205080204" pitchFamily="34" charset="-128"/>
              </a:rPr>
              <a:t>how to predict phenotype from genotype</a:t>
            </a:r>
          </a:p>
          <a:p>
            <a:endParaRPr lang="en-US" altLang="en-US" sz="2000" dirty="0">
              <a:ea typeface="ＭＳ Ｐゴシック" panose="020B0600070205080204" pitchFamily="34" charset="-128"/>
            </a:endParaRPr>
          </a:p>
        </p:txBody>
      </p:sp>
      <p:pic>
        <p:nvPicPr>
          <p:cNvPr id="46083" name="Picture 2">
            <a:extLst>
              <a:ext uri="{FF2B5EF4-FFF2-40B4-BE49-F238E27FC236}">
                <a16:creationId xmlns:a16="http://schemas.microsoft.com/office/drawing/2014/main" xmlns="" id="{277BB6CA-F200-A745-B5FD-F403D50991F3}"/>
              </a:ext>
            </a:extLst>
          </p:cNvPr>
          <p:cNvPicPr>
            <a:picLocks noChangeAspect="1"/>
          </p:cNvPicPr>
          <p:nvPr/>
        </p:nvPicPr>
        <p:blipFill rotWithShape="1">
          <a:blip r:embed="rId2">
            <a:extLst>
              <a:ext uri="{28A0092B-C50C-407E-A947-70E740481C1C}">
                <a14:useLocalDpi xmlns:a14="http://schemas.microsoft.com/office/drawing/2010/main" val="0"/>
              </a:ext>
            </a:extLst>
          </a:blip>
          <a:srcRect t="5158"/>
          <a:stretch/>
        </p:blipFill>
        <p:spPr bwMode="auto">
          <a:xfrm>
            <a:off x="1916113" y="3270142"/>
            <a:ext cx="3758189" cy="298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725C1D8C-C0A4-9342-B135-FDA2329504D8}"/>
              </a:ext>
            </a:extLst>
          </p:cNvPr>
          <p:cNvSpPr txBox="1"/>
          <p:nvPr/>
        </p:nvSpPr>
        <p:spPr>
          <a:xfrm>
            <a:off x="1916114" y="6286501"/>
            <a:ext cx="3436646" cy="338554"/>
          </a:xfrm>
          <a:prstGeom prst="rect">
            <a:avLst/>
          </a:prstGeom>
          <a:noFill/>
        </p:spPr>
        <p:txBody>
          <a:bodyPr wrap="none">
            <a:spAutoFit/>
          </a:bodyPr>
          <a:lstStyle/>
          <a:p>
            <a:pPr eaLnBrk="1" hangingPunct="1">
              <a:defRPr/>
            </a:pPr>
            <a:r>
              <a:rPr lang="en-US" sz="1600" i="1" dirty="0">
                <a:solidFill>
                  <a:schemeClr val="tx2"/>
                </a:solidFill>
                <a:latin typeface="Arial" charset="0"/>
                <a:ea typeface="ＭＳ Ｐゴシック" charset="0"/>
                <a:cs typeface="ＭＳ Ｐゴシック" charset="0"/>
              </a:rPr>
              <a:t>Wolfe et al., 2007; </a:t>
            </a:r>
            <a:r>
              <a:rPr lang="en-US" sz="1600" i="1" dirty="0" err="1">
                <a:solidFill>
                  <a:schemeClr val="tx2"/>
                </a:solidFill>
                <a:latin typeface="Arial" charset="0"/>
                <a:ea typeface="ＭＳ Ｐゴシック" charset="0"/>
                <a:cs typeface="ＭＳ Ｐゴシック" charset="0"/>
              </a:rPr>
              <a:t>Gytis</a:t>
            </a:r>
            <a:r>
              <a:rPr lang="en-US" sz="1600" i="1" dirty="0">
                <a:solidFill>
                  <a:schemeClr val="tx2"/>
                </a:solidFill>
                <a:latin typeface="Arial" charset="0"/>
                <a:ea typeface="ＭＳ Ｐゴシック" charset="0"/>
                <a:cs typeface="ＭＳ Ｐゴシック" charset="0"/>
              </a:rPr>
              <a:t> et al., 2017</a:t>
            </a:r>
          </a:p>
        </p:txBody>
      </p:sp>
      <p:pic>
        <p:nvPicPr>
          <p:cNvPr id="46085" name="Picture 1">
            <a:extLst>
              <a:ext uri="{FF2B5EF4-FFF2-40B4-BE49-F238E27FC236}">
                <a16:creationId xmlns:a16="http://schemas.microsoft.com/office/drawing/2014/main" xmlns="" id="{14730DF0-4580-2C44-A1AD-251023FC5D0A}"/>
              </a:ext>
            </a:extLst>
          </p:cNvPr>
          <p:cNvPicPr>
            <a:picLocks noChangeAspect="1"/>
          </p:cNvPicPr>
          <p:nvPr/>
        </p:nvPicPr>
        <p:blipFill rotWithShape="1">
          <a:blip r:embed="rId3">
            <a:extLst>
              <a:ext uri="{28A0092B-C50C-407E-A947-70E740481C1C}">
                <a14:useLocalDpi xmlns:a14="http://schemas.microsoft.com/office/drawing/2010/main" val="0"/>
              </a:ext>
            </a:extLst>
          </a:blip>
          <a:srcRect l="13422"/>
          <a:stretch/>
        </p:blipFill>
        <p:spPr bwMode="auto">
          <a:xfrm>
            <a:off x="6517700" y="1442463"/>
            <a:ext cx="5440381" cy="48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Rectangle 7">
            <a:extLst>
              <a:ext uri="{FF2B5EF4-FFF2-40B4-BE49-F238E27FC236}">
                <a16:creationId xmlns:a16="http://schemas.microsoft.com/office/drawing/2014/main" xmlns="" id="{9B598E8F-F408-EE46-87E7-56756B8363D2}"/>
              </a:ext>
            </a:extLst>
          </p:cNvPr>
          <p:cNvSpPr>
            <a:spLocks noChangeArrowheads="1"/>
          </p:cNvSpPr>
          <p:nvPr/>
        </p:nvSpPr>
        <p:spPr bwMode="auto">
          <a:xfrm>
            <a:off x="2808865" y="3557047"/>
            <a:ext cx="1985962" cy="97155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endParaRPr lang="en-US" altLang="en-US"/>
          </a:p>
        </p:txBody>
      </p:sp>
      <p:sp>
        <p:nvSpPr>
          <p:cNvPr id="46088" name="Right Arrow 1">
            <a:extLst>
              <a:ext uri="{FF2B5EF4-FFF2-40B4-BE49-F238E27FC236}">
                <a16:creationId xmlns:a16="http://schemas.microsoft.com/office/drawing/2014/main" xmlns="" id="{ECDB41D7-ADBB-294F-9FA4-F26ED6D3C995}"/>
              </a:ext>
            </a:extLst>
          </p:cNvPr>
          <p:cNvSpPr>
            <a:spLocks noChangeArrowheads="1"/>
          </p:cNvSpPr>
          <p:nvPr/>
        </p:nvSpPr>
        <p:spPr bwMode="auto">
          <a:xfrm>
            <a:off x="4794828" y="3941222"/>
            <a:ext cx="1185863" cy="266700"/>
          </a:xfrm>
          <a:prstGeom prst="rightArrow">
            <a:avLst>
              <a:gd name="adj1" fmla="val 50000"/>
              <a:gd name="adj2" fmla="val 5010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1721204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05C391D-A282-BF4C-A854-A547D5D952D7}"/>
              </a:ext>
            </a:extLst>
          </p:cNvPr>
          <p:cNvSpPr/>
          <p:nvPr/>
        </p:nvSpPr>
        <p:spPr bwMode="auto">
          <a:xfrm>
            <a:off x="152400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i="1">
              <a:solidFill>
                <a:srgbClr val="0D1F74"/>
              </a:solidFill>
              <a:latin typeface="Arial" charset="0"/>
            </a:endParaRPr>
          </a:p>
        </p:txBody>
      </p:sp>
      <p:pic>
        <p:nvPicPr>
          <p:cNvPr id="47105" name="Picture 1">
            <a:extLst>
              <a:ext uri="{FF2B5EF4-FFF2-40B4-BE49-F238E27FC236}">
                <a16:creationId xmlns:a16="http://schemas.microsoft.com/office/drawing/2014/main" xmlns="" id="{8E8CCCF7-0710-5541-8AD6-96AD7BDAB7CE}"/>
              </a:ext>
            </a:extLst>
          </p:cNvPr>
          <p:cNvPicPr>
            <a:picLocks noChangeAspect="1"/>
          </p:cNvPicPr>
          <p:nvPr/>
        </p:nvPicPr>
        <p:blipFill>
          <a:blip r:embed="rId2">
            <a:extLst>
              <a:ext uri="{28A0092B-C50C-407E-A947-70E740481C1C}">
                <a14:useLocalDpi xmlns:a14="http://schemas.microsoft.com/office/drawing/2010/main" val="0"/>
              </a:ext>
            </a:extLst>
          </a:blip>
          <a:srcRect t="16151"/>
          <a:stretch>
            <a:fillRect/>
          </a:stretch>
        </p:blipFill>
        <p:spPr bwMode="auto">
          <a:xfrm>
            <a:off x="1524000" y="1986269"/>
            <a:ext cx="91440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le 2">
            <a:extLst>
              <a:ext uri="{FF2B5EF4-FFF2-40B4-BE49-F238E27FC236}">
                <a16:creationId xmlns:a16="http://schemas.microsoft.com/office/drawing/2014/main" xmlns="" id="{A0F71DE1-91F9-0D48-947C-A18983CCB1EE}"/>
              </a:ext>
            </a:extLst>
          </p:cNvPr>
          <p:cNvSpPr>
            <a:spLocks noGrp="1"/>
          </p:cNvSpPr>
          <p:nvPr>
            <p:ph type="title"/>
          </p:nvPr>
        </p:nvSpPr>
        <p:spPr>
          <a:xfrm>
            <a:off x="805913" y="561030"/>
            <a:ext cx="11050290" cy="1003300"/>
          </a:xfrm>
        </p:spPr>
        <p:txBody>
          <a:bodyPr>
            <a:normAutofit fontScale="90000"/>
          </a:bodyPr>
          <a:lstStyle/>
          <a:p>
            <a:r>
              <a:rPr lang="en-US" altLang="en-US" b="0" dirty="0">
                <a:solidFill>
                  <a:srgbClr val="00B0F0"/>
                </a:solidFill>
                <a:ea typeface="ＭＳ Ｐゴシック" panose="020B0600070205080204" pitchFamily="34" charset="-128"/>
              </a:rPr>
              <a:t>Can we predict cycle transitions</a:t>
            </a:r>
            <a:r>
              <a:rPr lang="en-US" b="0" dirty="0">
                <a:solidFill>
                  <a:srgbClr val="00B0F0"/>
                </a:solidFill>
              </a:rPr>
              <a:t>?</a:t>
            </a:r>
            <a:r>
              <a:rPr lang="en-US" altLang="en-US" b="0" dirty="0">
                <a:solidFill>
                  <a:srgbClr val="00B0F0"/>
                </a:solidFill>
                <a:ea typeface="ＭＳ Ｐゴシック" panose="020B0600070205080204" pitchFamily="34" charset="-128"/>
              </a:rPr>
              <a:t/>
            </a:r>
            <a:br>
              <a:rPr lang="en-US" altLang="en-US" b="0" dirty="0">
                <a:solidFill>
                  <a:srgbClr val="00B0F0"/>
                </a:solidFill>
                <a:ea typeface="ＭＳ Ｐゴシック" panose="020B0600070205080204" pitchFamily="34" charset="-128"/>
              </a:rPr>
            </a:br>
            <a:r>
              <a:rPr lang="en-US" altLang="en-US" sz="3100" dirty="0">
                <a:solidFill>
                  <a:srgbClr val="00B0F0"/>
                </a:solidFill>
                <a:ea typeface="ＭＳ Ｐゴシック" panose="020B0600070205080204" pitchFamily="34" charset="-128"/>
              </a:rPr>
              <a:t>Zika, dengue, chikungunya, yellow fever</a:t>
            </a:r>
            <a:r>
              <a:rPr lang="en-US" altLang="en-US" sz="1800" dirty="0">
                <a:solidFill>
                  <a:srgbClr val="00B0F0"/>
                </a:solidFill>
                <a:ea typeface="ＭＳ Ｐゴシック" panose="020B0600070205080204" pitchFamily="34" charset="-128"/>
              </a:rPr>
              <a:t>…</a:t>
            </a:r>
          </a:p>
        </p:txBody>
      </p:sp>
      <p:sp>
        <p:nvSpPr>
          <p:cNvPr id="3" name="Rectangle 2">
            <a:extLst>
              <a:ext uri="{FF2B5EF4-FFF2-40B4-BE49-F238E27FC236}">
                <a16:creationId xmlns:a16="http://schemas.microsoft.com/office/drawing/2014/main" xmlns="" id="{C1CABE19-7A05-D745-B0CC-34169E71B991}"/>
              </a:ext>
            </a:extLst>
          </p:cNvPr>
          <p:cNvSpPr/>
          <p:nvPr/>
        </p:nvSpPr>
        <p:spPr>
          <a:xfrm>
            <a:off x="1828800" y="6213446"/>
            <a:ext cx="3524106" cy="369332"/>
          </a:xfrm>
          <a:prstGeom prst="rect">
            <a:avLst/>
          </a:prstGeom>
        </p:spPr>
        <p:txBody>
          <a:bodyPr wrap="none">
            <a:spAutoFit/>
          </a:bodyPr>
          <a:lstStyle/>
          <a:p>
            <a:r>
              <a:rPr lang="en-US" altLang="en-US" i="1" dirty="0" err="1">
                <a:solidFill>
                  <a:schemeClr val="tx2"/>
                </a:solidFill>
              </a:rPr>
              <a:t>Langerak</a:t>
            </a:r>
            <a:r>
              <a:rPr lang="en-US" altLang="en-US" i="1" dirty="0">
                <a:solidFill>
                  <a:schemeClr val="tx2"/>
                </a:solidFill>
              </a:rPr>
              <a:t> T, </a:t>
            </a:r>
            <a:r>
              <a:rPr lang="en-US" altLang="en-US" i="1" dirty="0" err="1">
                <a:solidFill>
                  <a:schemeClr val="tx2"/>
                </a:solidFill>
              </a:rPr>
              <a:t>Mumtaz</a:t>
            </a:r>
            <a:r>
              <a:rPr lang="en-US" altLang="en-US" i="1" dirty="0">
                <a:solidFill>
                  <a:schemeClr val="tx2"/>
                </a:solidFill>
              </a:rPr>
              <a:t> N, et al. 2019;  </a:t>
            </a:r>
            <a:endParaRPr lang="en-US" i="1" dirty="0">
              <a:solidFill>
                <a:schemeClr val="tx2"/>
              </a:solidFill>
            </a:endParaRPr>
          </a:p>
        </p:txBody>
      </p:sp>
    </p:spTree>
    <p:extLst>
      <p:ext uri="{BB962C8B-B14F-4D97-AF65-F5344CB8AC3E}">
        <p14:creationId xmlns:p14="http://schemas.microsoft.com/office/powerpoint/2010/main" val="8386217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xmlns="" id="{B4E7C2EE-135C-724A-BBB2-3E49F8397452}"/>
              </a:ext>
            </a:extLst>
          </p:cNvPr>
          <p:cNvSpPr>
            <a:spLocks noGrp="1" noChangeArrowheads="1"/>
          </p:cNvSpPr>
          <p:nvPr>
            <p:ph type="title"/>
          </p:nvPr>
        </p:nvSpPr>
        <p:spPr>
          <a:xfrm>
            <a:off x="1656865" y="429944"/>
            <a:ext cx="8878269" cy="752475"/>
          </a:xfrm>
        </p:spPr>
        <p:txBody>
          <a:bodyPr>
            <a:normAutofit fontScale="90000"/>
          </a:bodyPr>
          <a:lstStyle/>
          <a:p>
            <a:r>
              <a:rPr lang="en-US" altLang="en-US" sz="3200" b="1" dirty="0">
                <a:solidFill>
                  <a:srgbClr val="00B0F0"/>
                </a:solidFill>
                <a:ea typeface="ＭＳ Ｐゴシック" panose="020B0600070205080204" pitchFamily="34" charset="-128"/>
              </a:rPr>
              <a:t>Changing suitability of North-West Europe for arboviruses</a:t>
            </a:r>
          </a:p>
        </p:txBody>
      </p:sp>
      <p:sp>
        <p:nvSpPr>
          <p:cNvPr id="147463" name="TextBox 2">
            <a:extLst>
              <a:ext uri="{FF2B5EF4-FFF2-40B4-BE49-F238E27FC236}">
                <a16:creationId xmlns:a16="http://schemas.microsoft.com/office/drawing/2014/main" xmlns="" id="{33B89CF8-5EA2-004D-BE9E-8B3BFA6F7223}"/>
              </a:ext>
            </a:extLst>
          </p:cNvPr>
          <p:cNvSpPr txBox="1">
            <a:spLocks noChangeArrowheads="1"/>
          </p:cNvSpPr>
          <p:nvPr/>
        </p:nvSpPr>
        <p:spPr bwMode="auto">
          <a:xfrm>
            <a:off x="1924050" y="6040439"/>
            <a:ext cx="34483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r>
              <a:rPr lang="en-US" altLang="en-US" sz="1600" dirty="0" err="1">
                <a:solidFill>
                  <a:schemeClr val="tx2"/>
                </a:solidFill>
              </a:rPr>
              <a:t>Rijks</a:t>
            </a:r>
            <a:r>
              <a:rPr lang="en-US" altLang="en-US" sz="1600" dirty="0">
                <a:solidFill>
                  <a:schemeClr val="tx2"/>
                </a:solidFill>
              </a:rPr>
              <a:t> et al., 2016; </a:t>
            </a:r>
            <a:r>
              <a:rPr lang="en-US" altLang="en-US" sz="1600" dirty="0" err="1">
                <a:solidFill>
                  <a:schemeClr val="tx2"/>
                </a:solidFill>
              </a:rPr>
              <a:t>Cadar</a:t>
            </a:r>
            <a:r>
              <a:rPr lang="en-US" altLang="en-US" sz="1600" dirty="0">
                <a:solidFill>
                  <a:schemeClr val="tx2"/>
                </a:solidFill>
              </a:rPr>
              <a:t> et al., 2017</a:t>
            </a:r>
          </a:p>
          <a:p>
            <a:r>
              <a:rPr lang="en-US" altLang="en-US" sz="1600" dirty="0">
                <a:solidFill>
                  <a:schemeClr val="tx2"/>
                </a:solidFill>
              </a:rPr>
              <a:t>Oude </a:t>
            </a:r>
            <a:r>
              <a:rPr lang="en-US" altLang="en-US" sz="1600" dirty="0" err="1">
                <a:solidFill>
                  <a:schemeClr val="tx2"/>
                </a:solidFill>
              </a:rPr>
              <a:t>Munnink</a:t>
            </a:r>
            <a:r>
              <a:rPr lang="en-US" altLang="en-US" sz="1600" dirty="0">
                <a:solidFill>
                  <a:schemeClr val="tx2"/>
                </a:solidFill>
              </a:rPr>
              <a:t> et al., 2019</a:t>
            </a:r>
          </a:p>
        </p:txBody>
      </p:sp>
      <p:pic>
        <p:nvPicPr>
          <p:cNvPr id="147465" name="Picture 10">
            <a:extLst>
              <a:ext uri="{FF2B5EF4-FFF2-40B4-BE49-F238E27FC236}">
                <a16:creationId xmlns:a16="http://schemas.microsoft.com/office/drawing/2014/main" xmlns="" id="{0115D061-F0CE-FC4A-8C6A-3C50BE5A08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7002" y="1580357"/>
            <a:ext cx="4130949"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0BF8D25F-962D-A941-992B-F8330826A7B5}"/>
              </a:ext>
            </a:extLst>
          </p:cNvPr>
          <p:cNvSpPr txBox="1"/>
          <p:nvPr/>
        </p:nvSpPr>
        <p:spPr>
          <a:xfrm>
            <a:off x="1924050" y="1790700"/>
            <a:ext cx="3896000" cy="3785652"/>
          </a:xfrm>
          <a:prstGeom prst="rect">
            <a:avLst/>
          </a:prstGeom>
          <a:noFill/>
        </p:spPr>
        <p:txBody>
          <a:bodyPr wrap="square" rtlCol="0">
            <a:spAutoFit/>
          </a:bodyPr>
          <a:lstStyle/>
          <a:p>
            <a:r>
              <a:rPr lang="aa-ET" sz="2400" dirty="0"/>
              <a:t>2016: massive outbreak of Usutu</a:t>
            </a:r>
          </a:p>
          <a:p>
            <a:endParaRPr lang="aa-ET" sz="2400" dirty="0"/>
          </a:p>
          <a:p>
            <a:r>
              <a:rPr lang="aa-ET" sz="2400" dirty="0"/>
              <a:t>15% reduction of blackbird population </a:t>
            </a:r>
          </a:p>
          <a:p>
            <a:endParaRPr lang="aa-ET" sz="2400" dirty="0"/>
          </a:p>
          <a:p>
            <a:r>
              <a:rPr lang="aa-ET" sz="2400" dirty="0"/>
              <a:t>Twee clades, one of them 3 years in a row (established)</a:t>
            </a:r>
          </a:p>
          <a:p>
            <a:endParaRPr lang="aa-ET" sz="2400" dirty="0"/>
          </a:p>
          <a:p>
            <a:r>
              <a:rPr lang="aa-ET" sz="2400" dirty="0"/>
              <a:t>Infected blood donors</a:t>
            </a:r>
          </a:p>
        </p:txBody>
      </p:sp>
    </p:spTree>
    <p:extLst>
      <p:ext uri="{BB962C8B-B14F-4D97-AF65-F5344CB8AC3E}">
        <p14:creationId xmlns:p14="http://schemas.microsoft.com/office/powerpoint/2010/main" val="8745006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a:extLst>
              <a:ext uri="{FF2B5EF4-FFF2-40B4-BE49-F238E27FC236}">
                <a16:creationId xmlns:a16="http://schemas.microsoft.com/office/drawing/2014/main" xmlns="" id="{AB5EB120-1416-544C-AAF1-B02AEC2BA0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9888" y="1466851"/>
            <a:ext cx="5110162"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2">
            <a:extLst>
              <a:ext uri="{FF2B5EF4-FFF2-40B4-BE49-F238E27FC236}">
                <a16:creationId xmlns:a16="http://schemas.microsoft.com/office/drawing/2014/main" xmlns="" id="{759F7C71-F6FA-EC4C-86D9-E63B54C3D328}"/>
              </a:ext>
            </a:extLst>
          </p:cNvPr>
          <p:cNvSpPr txBox="1">
            <a:spLocks noChangeArrowheads="1"/>
          </p:cNvSpPr>
          <p:nvPr/>
        </p:nvSpPr>
        <p:spPr bwMode="auto">
          <a:xfrm>
            <a:off x="1790701" y="314326"/>
            <a:ext cx="71342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rgbClr val="0D1F74"/>
                </a:solidFill>
                <a:latin typeface="Arial" panose="020B0604020202020204" pitchFamily="34" charset="0"/>
                <a:ea typeface="ＭＳ Ｐゴシック" panose="020B0600070205080204" pitchFamily="34" charset="-128"/>
              </a:defRPr>
            </a:lvl1pPr>
            <a:lvl2pPr marL="742950" indent="-285750">
              <a:defRPr sz="2000" i="1">
                <a:solidFill>
                  <a:srgbClr val="0D1F74"/>
                </a:solidFill>
                <a:latin typeface="Arial" panose="020B0604020202020204" pitchFamily="34" charset="0"/>
                <a:ea typeface="ＭＳ Ｐゴシック" panose="020B0600070205080204" pitchFamily="34" charset="-128"/>
              </a:defRPr>
            </a:lvl2pPr>
            <a:lvl3pPr marL="1143000" indent="-228600">
              <a:defRPr sz="2000" i="1">
                <a:solidFill>
                  <a:srgbClr val="0D1F74"/>
                </a:solidFill>
                <a:latin typeface="Arial" panose="020B0604020202020204" pitchFamily="34" charset="0"/>
                <a:ea typeface="ＭＳ Ｐゴシック" panose="020B0600070205080204" pitchFamily="34" charset="-128"/>
              </a:defRPr>
            </a:lvl3pPr>
            <a:lvl4pPr marL="1600200" indent="-228600">
              <a:defRPr sz="2000" i="1">
                <a:solidFill>
                  <a:srgbClr val="0D1F74"/>
                </a:solidFill>
                <a:latin typeface="Arial" panose="020B0604020202020204" pitchFamily="34" charset="0"/>
                <a:ea typeface="ＭＳ Ｐゴシック" panose="020B0600070205080204" pitchFamily="34" charset="-128"/>
              </a:defRPr>
            </a:lvl4pPr>
            <a:lvl5pPr marL="2057400" indent="-228600">
              <a:defRPr sz="2000" i="1">
                <a:solidFill>
                  <a:srgbClr val="0D1F74"/>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i="1">
                <a:solidFill>
                  <a:srgbClr val="0D1F74"/>
                </a:solidFill>
                <a:latin typeface="Arial" panose="020B0604020202020204" pitchFamily="34" charset="0"/>
                <a:ea typeface="ＭＳ Ｐゴシック" panose="020B0600070205080204" pitchFamily="34" charset="-128"/>
              </a:defRPr>
            </a:lvl9pPr>
          </a:lstStyle>
          <a:p>
            <a:r>
              <a:rPr lang="en-US" altLang="en-US" sz="2800" i="0" dirty="0">
                <a:solidFill>
                  <a:srgbClr val="6CC7F2"/>
                </a:solidFill>
              </a:rPr>
              <a:t>New tools for surveillance: </a:t>
            </a:r>
            <a:r>
              <a:rPr lang="en-US" altLang="en-US" sz="2800" i="0" dirty="0" err="1">
                <a:solidFill>
                  <a:srgbClr val="6CC7F2"/>
                </a:solidFill>
              </a:rPr>
              <a:t>metagenomcs</a:t>
            </a:r>
            <a:endParaRPr lang="en-US" altLang="en-US" sz="2800" i="0" dirty="0">
              <a:solidFill>
                <a:srgbClr val="6CC7F2"/>
              </a:solidFill>
            </a:endParaRPr>
          </a:p>
          <a:p>
            <a:r>
              <a:rPr lang="en-US" altLang="en-US" sz="2800" i="0" dirty="0">
                <a:solidFill>
                  <a:srgbClr val="6CC7F2"/>
                </a:solidFill>
              </a:rPr>
              <a:t>using DNA / RNA as common language</a:t>
            </a:r>
          </a:p>
        </p:txBody>
      </p:sp>
      <p:pic>
        <p:nvPicPr>
          <p:cNvPr id="59395" name="Picture 26">
            <a:extLst>
              <a:ext uri="{FF2B5EF4-FFF2-40B4-BE49-F238E27FC236}">
                <a16:creationId xmlns:a16="http://schemas.microsoft.com/office/drawing/2014/main" xmlns="" id="{1D4F9B4D-885F-DA41-A606-5ABEC7D376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1336" y="5409956"/>
            <a:ext cx="19431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xmlns="" id="{BD3D1062-DAE7-494E-9808-C62CFB51429B}"/>
              </a:ext>
            </a:extLst>
          </p:cNvPr>
          <p:cNvSpPr txBox="1">
            <a:spLocks/>
          </p:cNvSpPr>
          <p:nvPr/>
        </p:nvSpPr>
        <p:spPr>
          <a:xfrm>
            <a:off x="6750051" y="1328738"/>
            <a:ext cx="3713163" cy="4525962"/>
          </a:xfrm>
          <a:prstGeom prst="rect">
            <a:avLst/>
          </a:prstGeom>
        </p:spPr>
        <p:txBody>
          <a:bodyPr/>
          <a:lstStyle>
            <a:lvl1pPr marL="282575" indent="-282575" algn="l" rtl="0" eaLnBrk="0" fontAlgn="base" hangingPunct="0">
              <a:lnSpc>
                <a:spcPct val="120000"/>
              </a:lnSpc>
              <a:spcBef>
                <a:spcPct val="20000"/>
              </a:spcBef>
              <a:spcAft>
                <a:spcPct val="0"/>
              </a:spcAft>
              <a:buClr>
                <a:srgbClr val="6CC7F2"/>
              </a:buClr>
              <a:buFont typeface="Wingdings" charset="2"/>
              <a:buChar char="§"/>
              <a:defRPr sz="2000">
                <a:solidFill>
                  <a:schemeClr val="tx1"/>
                </a:solidFill>
                <a:latin typeface="+mn-lt"/>
                <a:ea typeface="ＭＳ Ｐゴシック" pitchFamily="1" charset="-128"/>
                <a:cs typeface="ＭＳ Ｐゴシック" pitchFamily="1" charset="-128"/>
              </a:defRPr>
            </a:lvl1pPr>
            <a:lvl2pPr marL="765175" indent="-190500" algn="l" rtl="0" eaLnBrk="0" fontAlgn="base" hangingPunct="0">
              <a:lnSpc>
                <a:spcPct val="120000"/>
              </a:lnSpc>
              <a:spcBef>
                <a:spcPct val="20000"/>
              </a:spcBef>
              <a:spcAft>
                <a:spcPct val="0"/>
              </a:spcAft>
              <a:buClr>
                <a:srgbClr val="6CC7F2"/>
              </a:buClr>
              <a:buFont typeface="Wingdings" charset="2"/>
              <a:buChar char="§"/>
              <a:defRPr sz="2000">
                <a:solidFill>
                  <a:schemeClr val="tx1"/>
                </a:solidFill>
                <a:latin typeface="+mn-lt"/>
                <a:ea typeface="ＭＳ Ｐゴシック" charset="-128"/>
              </a:defRPr>
            </a:lvl2pPr>
            <a:lvl3pPr marL="1139825" indent="-184150" algn="l" rtl="0" eaLnBrk="0" fontAlgn="base" hangingPunct="0">
              <a:lnSpc>
                <a:spcPct val="120000"/>
              </a:lnSpc>
              <a:spcBef>
                <a:spcPct val="20000"/>
              </a:spcBef>
              <a:spcAft>
                <a:spcPct val="0"/>
              </a:spcAft>
              <a:buClr>
                <a:srgbClr val="6CC7F2"/>
              </a:buClr>
              <a:buFont typeface="Wingdings" charset="2"/>
              <a:buChar char="§"/>
              <a:defRPr sz="2000">
                <a:solidFill>
                  <a:schemeClr val="tx1"/>
                </a:solidFill>
                <a:latin typeface="+mn-lt"/>
                <a:ea typeface="ＭＳ Ｐゴシック" charset="-128"/>
              </a:defRPr>
            </a:lvl3pPr>
            <a:lvl4pPr marL="1519238" indent="-184150" algn="l" rtl="0" eaLnBrk="0" fontAlgn="base" hangingPunct="0">
              <a:lnSpc>
                <a:spcPct val="120000"/>
              </a:lnSpc>
              <a:spcBef>
                <a:spcPct val="20000"/>
              </a:spcBef>
              <a:spcAft>
                <a:spcPct val="0"/>
              </a:spcAft>
              <a:buClr>
                <a:srgbClr val="6CC7F2"/>
              </a:buClr>
              <a:buFont typeface="Wingdings" charset="2"/>
              <a:buChar char="§"/>
              <a:defRPr sz="2000">
                <a:solidFill>
                  <a:schemeClr val="tx1"/>
                </a:solidFill>
                <a:latin typeface="+mn-lt"/>
                <a:ea typeface="ＭＳ Ｐゴシック" charset="-128"/>
              </a:defRPr>
            </a:lvl4pPr>
            <a:lvl5pPr marL="1909763" indent="-195263" algn="l" rtl="0" eaLnBrk="0" fontAlgn="base" hangingPunct="0">
              <a:lnSpc>
                <a:spcPct val="120000"/>
              </a:lnSpc>
              <a:spcBef>
                <a:spcPct val="20000"/>
              </a:spcBef>
              <a:spcAft>
                <a:spcPct val="0"/>
              </a:spcAft>
              <a:buClr>
                <a:srgbClr val="6CC7F2"/>
              </a:buClr>
              <a:buFont typeface="Wingdings" charset="2"/>
              <a:buChar char="§"/>
              <a:defRPr sz="2000">
                <a:solidFill>
                  <a:schemeClr val="tx1"/>
                </a:solidFill>
                <a:latin typeface="+mn-lt"/>
                <a:ea typeface="ＭＳ Ｐゴシック" charset="-128"/>
              </a:defRPr>
            </a:lvl5pPr>
            <a:lvl6pPr marL="23669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6pPr>
            <a:lvl7pPr marL="28241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7pPr>
            <a:lvl8pPr marL="32813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8pPr>
            <a:lvl9pPr marL="37385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9pPr>
          </a:lstStyle>
          <a:p>
            <a:pPr>
              <a:defRPr/>
            </a:pPr>
            <a:r>
              <a:rPr lang="en-US" altLang="en-US" sz="2800" kern="0" dirty="0">
                <a:ea typeface="ＭＳ Ｐゴシック" charset="-128"/>
              </a:rPr>
              <a:t>Combined with hotspot prediction and eco-system sampling </a:t>
            </a:r>
            <a:endParaRPr lang="en-US" altLang="en-US" sz="2800" kern="0" dirty="0"/>
          </a:p>
        </p:txBody>
      </p:sp>
      <p:pic>
        <p:nvPicPr>
          <p:cNvPr id="59397" name="Picture 5">
            <a:extLst>
              <a:ext uri="{FF2B5EF4-FFF2-40B4-BE49-F238E27FC236}">
                <a16:creationId xmlns:a16="http://schemas.microsoft.com/office/drawing/2014/main" xmlns="" id="{2A6477BD-B255-4D4E-AA81-079B1CEC5D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4463" y="5126779"/>
            <a:ext cx="174307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xmlns="" id="{2786DFBB-112E-6A41-88AC-781CA90F5DC8}"/>
              </a:ext>
            </a:extLst>
          </p:cNvPr>
          <p:cNvSpPr/>
          <p:nvPr/>
        </p:nvSpPr>
        <p:spPr>
          <a:xfrm>
            <a:off x="1657860" y="6461020"/>
            <a:ext cx="8261108" cy="323165"/>
          </a:xfrm>
          <a:prstGeom prst="rect">
            <a:avLst/>
          </a:prstGeom>
        </p:spPr>
        <p:txBody>
          <a:bodyPr wrap="none">
            <a:spAutoFit/>
          </a:bodyPr>
          <a:lstStyle/>
          <a:p>
            <a:r>
              <a:rPr lang="en-US" sz="1500" dirty="0">
                <a:hlinkClick r:id="rId5"/>
              </a:rPr>
              <a:t>https://www.compare-europe.eu</a:t>
            </a:r>
            <a:r>
              <a:rPr lang="en-US" sz="1500" dirty="0"/>
              <a:t>; Hendriksen et al., 2019; Phan et al., 2019; Oude </a:t>
            </a:r>
            <a:r>
              <a:rPr lang="en-US" sz="1500" dirty="0" err="1"/>
              <a:t>Munnink</a:t>
            </a:r>
            <a:r>
              <a:rPr lang="en-US" sz="1500" dirty="0"/>
              <a:t> et al., 2019</a:t>
            </a:r>
          </a:p>
        </p:txBody>
      </p:sp>
    </p:spTree>
    <p:extLst>
      <p:ext uri="{BB962C8B-B14F-4D97-AF65-F5344CB8AC3E}">
        <p14:creationId xmlns:p14="http://schemas.microsoft.com/office/powerpoint/2010/main" val="2881720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27F585-0339-EB40-90B3-4CB4983DB520}"/>
              </a:ext>
            </a:extLst>
          </p:cNvPr>
          <p:cNvPicPr>
            <a:picLocks noChangeAspect="1"/>
          </p:cNvPicPr>
          <p:nvPr/>
        </p:nvPicPr>
        <p:blipFill>
          <a:blip r:embed="rId2"/>
          <a:stretch>
            <a:fillRect/>
          </a:stretch>
        </p:blipFill>
        <p:spPr>
          <a:xfrm>
            <a:off x="897500" y="24506"/>
            <a:ext cx="9643500" cy="2770870"/>
          </a:xfrm>
          <a:prstGeom prst="rect">
            <a:avLst/>
          </a:prstGeom>
        </p:spPr>
      </p:pic>
      <p:pic>
        <p:nvPicPr>
          <p:cNvPr id="4" name="Picture 3">
            <a:extLst>
              <a:ext uri="{FF2B5EF4-FFF2-40B4-BE49-F238E27FC236}">
                <a16:creationId xmlns:a16="http://schemas.microsoft.com/office/drawing/2014/main" xmlns="" id="{A165D659-3AFA-294D-B18D-B4FF1BC47910}"/>
              </a:ext>
            </a:extLst>
          </p:cNvPr>
          <p:cNvPicPr>
            <a:picLocks noChangeAspect="1"/>
          </p:cNvPicPr>
          <p:nvPr/>
        </p:nvPicPr>
        <p:blipFill rotWithShape="1">
          <a:blip r:embed="rId3"/>
          <a:srcRect l="76667" t="15185" r="7188" b="11111"/>
          <a:stretch/>
        </p:blipFill>
        <p:spPr>
          <a:xfrm>
            <a:off x="6070884" y="2719180"/>
            <a:ext cx="3145268" cy="4038118"/>
          </a:xfrm>
          <a:prstGeom prst="rect">
            <a:avLst/>
          </a:prstGeom>
        </p:spPr>
      </p:pic>
      <p:sp>
        <p:nvSpPr>
          <p:cNvPr id="5" name="Rectangle 4">
            <a:extLst>
              <a:ext uri="{FF2B5EF4-FFF2-40B4-BE49-F238E27FC236}">
                <a16:creationId xmlns:a16="http://schemas.microsoft.com/office/drawing/2014/main" xmlns="" id="{515D1A70-73F3-594E-9F34-778919FABE25}"/>
              </a:ext>
            </a:extLst>
          </p:cNvPr>
          <p:cNvSpPr/>
          <p:nvPr/>
        </p:nvSpPr>
        <p:spPr>
          <a:xfrm>
            <a:off x="897501" y="5925646"/>
            <a:ext cx="5198500" cy="738664"/>
          </a:xfrm>
          <a:prstGeom prst="rect">
            <a:avLst/>
          </a:prstGeom>
        </p:spPr>
        <p:txBody>
          <a:bodyPr wrap="square">
            <a:spAutoFit/>
          </a:bodyPr>
          <a:lstStyle/>
          <a:p>
            <a:r>
              <a:rPr lang="nl-NL" sz="1400" i="1"/>
              <a:t>Zwarts </a:t>
            </a:r>
            <a:r>
              <a:rPr lang="nl-NL" sz="1400" i="1" dirty="0" err="1"/>
              <a:t>nL.</a:t>
            </a:r>
            <a:r>
              <a:rPr lang="nl-NL" sz="1400" i="1" dirty="0"/>
              <a:t>, Bijlsma R.G., van der Kamp J. &amp; </a:t>
            </a:r>
            <a:r>
              <a:rPr lang="nl-NL" sz="1400" i="1" dirty="0" err="1"/>
              <a:t>Wymenga</a:t>
            </a:r>
            <a:r>
              <a:rPr lang="nl-NL" sz="1400" i="1" dirty="0"/>
              <a:t> E. 2009. Living on </a:t>
            </a:r>
            <a:r>
              <a:rPr lang="nl-NL" sz="1400" i="1" dirty="0" err="1"/>
              <a:t>the</a:t>
            </a:r>
            <a:r>
              <a:rPr lang="nl-NL" sz="1400" i="1" dirty="0"/>
              <a:t> </a:t>
            </a:r>
            <a:r>
              <a:rPr lang="nl-NL" sz="1400" i="1" dirty="0" err="1"/>
              <a:t>edge</a:t>
            </a:r>
            <a:r>
              <a:rPr lang="nl-NL" sz="1400" i="1" dirty="0"/>
              <a:t>: Wetlands </a:t>
            </a:r>
            <a:r>
              <a:rPr lang="nl-NL" sz="1400" i="1" dirty="0" err="1"/>
              <a:t>and</a:t>
            </a:r>
            <a:r>
              <a:rPr lang="nl-NL" sz="1400" i="1" dirty="0"/>
              <a:t> </a:t>
            </a:r>
            <a:r>
              <a:rPr lang="nl-NL" sz="1400" i="1" dirty="0" err="1"/>
              <a:t>birds</a:t>
            </a:r>
            <a:r>
              <a:rPr lang="nl-NL" sz="1400" i="1" dirty="0"/>
              <a:t> in a </a:t>
            </a:r>
            <a:r>
              <a:rPr lang="nl-NL" sz="1400" i="1" dirty="0" err="1"/>
              <a:t>changing</a:t>
            </a:r>
            <a:r>
              <a:rPr lang="nl-NL" sz="1400" i="1" dirty="0"/>
              <a:t> </a:t>
            </a:r>
            <a:r>
              <a:rPr lang="nl-NL" sz="1400" i="1" dirty="0" err="1"/>
              <a:t>Sahel</a:t>
            </a:r>
            <a:r>
              <a:rPr lang="nl-NL" sz="1400" i="1" dirty="0"/>
              <a:t>. KNNV Publishing, Zeist, The Netherlands </a:t>
            </a:r>
          </a:p>
        </p:txBody>
      </p:sp>
      <p:sp>
        <p:nvSpPr>
          <p:cNvPr id="8" name="TextBox 7">
            <a:extLst>
              <a:ext uri="{FF2B5EF4-FFF2-40B4-BE49-F238E27FC236}">
                <a16:creationId xmlns:a16="http://schemas.microsoft.com/office/drawing/2014/main" xmlns="" id="{9DCD1933-FC64-D14A-B4A3-072D9916AFAC}"/>
              </a:ext>
            </a:extLst>
          </p:cNvPr>
          <p:cNvSpPr txBox="1"/>
          <p:nvPr/>
        </p:nvSpPr>
        <p:spPr>
          <a:xfrm rot="16200000">
            <a:off x="13651302" y="1754408"/>
            <a:ext cx="1802670" cy="338554"/>
          </a:xfrm>
          <a:prstGeom prst="rect">
            <a:avLst/>
          </a:prstGeom>
          <a:noFill/>
        </p:spPr>
        <p:txBody>
          <a:bodyPr wrap="square" rtlCol="0">
            <a:spAutoFit/>
          </a:bodyPr>
          <a:lstStyle/>
          <a:p>
            <a:r>
              <a:rPr lang="nl-NL" sz="1600" dirty="0"/>
              <a:t>Zwarts </a:t>
            </a:r>
            <a:r>
              <a:rPr lang="nl-NL" sz="1600" i="1" dirty="0"/>
              <a:t>et al</a:t>
            </a:r>
            <a:r>
              <a:rPr lang="nl-NL" sz="1600" dirty="0"/>
              <a:t>. (2009)</a:t>
            </a:r>
          </a:p>
        </p:txBody>
      </p:sp>
      <p:pic>
        <p:nvPicPr>
          <p:cNvPr id="9" name="Picture 8">
            <a:extLst>
              <a:ext uri="{FF2B5EF4-FFF2-40B4-BE49-F238E27FC236}">
                <a16:creationId xmlns:a16="http://schemas.microsoft.com/office/drawing/2014/main" xmlns="" id="{EAD69569-60EE-2E4B-A0BE-025571380329}"/>
              </a:ext>
            </a:extLst>
          </p:cNvPr>
          <p:cNvPicPr/>
          <p:nvPr/>
        </p:nvPicPr>
        <p:blipFill rotWithShape="1">
          <a:blip r:embed="rId4"/>
          <a:srcRect l="10067" t="7316" r="10923" b="11543"/>
          <a:stretch/>
        </p:blipFill>
        <p:spPr bwMode="auto">
          <a:xfrm>
            <a:off x="941128" y="2794024"/>
            <a:ext cx="4432664" cy="27708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3005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9D1D4A3-3CBB-944D-B1FA-95DF2629BD37}"/>
              </a:ext>
            </a:extLst>
          </p:cNvPr>
          <p:cNvPicPr>
            <a:picLocks noChangeAspect="1"/>
          </p:cNvPicPr>
          <p:nvPr/>
        </p:nvPicPr>
        <p:blipFill rotWithShape="1">
          <a:blip r:embed="rId2">
            <a:extLst>
              <a:ext uri="{28A0092B-C50C-407E-A947-70E740481C1C}">
                <a14:useLocalDpi xmlns:a14="http://schemas.microsoft.com/office/drawing/2010/main"/>
              </a:ext>
            </a:extLst>
          </a:blip>
          <a:srcRect r="31075"/>
          <a:stretch/>
        </p:blipFill>
        <p:spPr>
          <a:xfrm>
            <a:off x="0" y="0"/>
            <a:ext cx="8377518" cy="6688363"/>
          </a:xfrm>
          <a:prstGeom prst="rect">
            <a:avLst/>
          </a:prstGeom>
        </p:spPr>
      </p:pic>
      <p:sp>
        <p:nvSpPr>
          <p:cNvPr id="3" name="Rectangle 2">
            <a:extLst>
              <a:ext uri="{FF2B5EF4-FFF2-40B4-BE49-F238E27FC236}">
                <a16:creationId xmlns:a16="http://schemas.microsoft.com/office/drawing/2014/main" xmlns="" id="{B7EBA3D0-0AB3-6F4F-8B89-B90005514026}"/>
              </a:ext>
            </a:extLst>
          </p:cNvPr>
          <p:cNvSpPr/>
          <p:nvPr/>
        </p:nvSpPr>
        <p:spPr>
          <a:xfrm>
            <a:off x="238129" y="6374397"/>
            <a:ext cx="8873067" cy="338554"/>
          </a:xfrm>
          <a:prstGeom prst="rect">
            <a:avLst/>
          </a:prstGeom>
          <a:solidFill>
            <a:schemeClr val="bg1"/>
          </a:solidFill>
        </p:spPr>
        <p:txBody>
          <a:bodyPr wrap="square">
            <a:spAutoFit/>
          </a:bodyPr>
          <a:lstStyle/>
          <a:p>
            <a:pPr algn="r"/>
            <a:r>
              <a:rPr lang="en-GB" sz="1600" i="1" dirty="0"/>
              <a:t>https://</a:t>
            </a:r>
            <a:r>
              <a:rPr lang="en-GB" sz="1600" i="1" dirty="0" err="1"/>
              <a:t>www.who.int</a:t>
            </a:r>
            <a:r>
              <a:rPr lang="en-GB" sz="1600" i="1" dirty="0"/>
              <a:t>/publications/</a:t>
            </a:r>
            <a:r>
              <a:rPr lang="en-GB" sz="1600" i="1" dirty="0" err="1"/>
              <a:t>i</a:t>
            </a:r>
            <a:r>
              <a:rPr lang="en-GB" sz="1600" i="1" dirty="0"/>
              <a:t>/item/who-convened-global-study-of-origins-of-sars-cov-2-china-part</a:t>
            </a:r>
            <a:endParaRPr lang="aa-ET" sz="1600" i="1" dirty="0"/>
          </a:p>
        </p:txBody>
      </p:sp>
      <p:sp>
        <p:nvSpPr>
          <p:cNvPr id="4" name="TextBox 3">
            <a:extLst>
              <a:ext uri="{FF2B5EF4-FFF2-40B4-BE49-F238E27FC236}">
                <a16:creationId xmlns:a16="http://schemas.microsoft.com/office/drawing/2014/main" xmlns="" id="{D141D0D2-BAB9-8F4A-A3DE-911DBAEE18BA}"/>
              </a:ext>
            </a:extLst>
          </p:cNvPr>
          <p:cNvSpPr txBox="1"/>
          <p:nvPr/>
        </p:nvSpPr>
        <p:spPr>
          <a:xfrm>
            <a:off x="8377518" y="1331259"/>
            <a:ext cx="2366682" cy="3416320"/>
          </a:xfrm>
          <a:prstGeom prst="rect">
            <a:avLst/>
          </a:prstGeom>
          <a:noFill/>
        </p:spPr>
        <p:txBody>
          <a:bodyPr wrap="square" rtlCol="0">
            <a:spAutoFit/>
          </a:bodyPr>
          <a:lstStyle/>
          <a:p>
            <a:r>
              <a:rPr lang="aa-ET" sz="2400" dirty="0"/>
              <a:t>Zoonotic via bridge host</a:t>
            </a:r>
          </a:p>
          <a:p>
            <a:endParaRPr lang="aa-ET" sz="2400" dirty="0"/>
          </a:p>
          <a:p>
            <a:r>
              <a:rPr lang="aa-ET" sz="2400" dirty="0"/>
              <a:t>Direct zoonotic</a:t>
            </a:r>
          </a:p>
          <a:p>
            <a:endParaRPr lang="aa-ET" sz="2400" dirty="0"/>
          </a:p>
          <a:p>
            <a:r>
              <a:rPr lang="aa-ET" sz="2400" dirty="0"/>
              <a:t>Foodborne introduction</a:t>
            </a:r>
          </a:p>
          <a:p>
            <a:endParaRPr lang="aa-ET" sz="2400" dirty="0"/>
          </a:p>
          <a:p>
            <a:r>
              <a:rPr lang="aa-ET" sz="2400" dirty="0"/>
              <a:t>Lab origin</a:t>
            </a:r>
          </a:p>
        </p:txBody>
      </p:sp>
      <p:sp>
        <p:nvSpPr>
          <p:cNvPr id="5" name="Merge 4">
            <a:extLst>
              <a:ext uri="{FF2B5EF4-FFF2-40B4-BE49-F238E27FC236}">
                <a16:creationId xmlns:a16="http://schemas.microsoft.com/office/drawing/2014/main" xmlns="" id="{0451887F-FB70-1E4F-AD08-D7154FA2070C}"/>
              </a:ext>
            </a:extLst>
          </p:cNvPr>
          <p:cNvSpPr/>
          <p:nvPr/>
        </p:nvSpPr>
        <p:spPr>
          <a:xfrm>
            <a:off x="10529047" y="1398878"/>
            <a:ext cx="941294" cy="3281082"/>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6" name="TextBox 5">
            <a:extLst>
              <a:ext uri="{FF2B5EF4-FFF2-40B4-BE49-F238E27FC236}">
                <a16:creationId xmlns:a16="http://schemas.microsoft.com/office/drawing/2014/main" xmlns="" id="{76828AD6-EA5E-C945-AEDA-9927FF1370AE}"/>
              </a:ext>
            </a:extLst>
          </p:cNvPr>
          <p:cNvSpPr txBox="1"/>
          <p:nvPr/>
        </p:nvSpPr>
        <p:spPr>
          <a:xfrm>
            <a:off x="10274564" y="811071"/>
            <a:ext cx="1311641" cy="400110"/>
          </a:xfrm>
          <a:prstGeom prst="rect">
            <a:avLst/>
          </a:prstGeom>
          <a:noFill/>
        </p:spPr>
        <p:txBody>
          <a:bodyPr wrap="none" rtlCol="0">
            <a:spAutoFit/>
          </a:bodyPr>
          <a:lstStyle/>
          <a:p>
            <a:r>
              <a:rPr lang="aa-ET" sz="2000" dirty="0">
                <a:solidFill>
                  <a:schemeClr val="accent1">
                    <a:lumMod val="50000"/>
                  </a:schemeClr>
                </a:solidFill>
              </a:rPr>
              <a:t>Most likely</a:t>
            </a:r>
          </a:p>
        </p:txBody>
      </p:sp>
      <p:sp>
        <p:nvSpPr>
          <p:cNvPr id="7" name="TextBox 6">
            <a:extLst>
              <a:ext uri="{FF2B5EF4-FFF2-40B4-BE49-F238E27FC236}">
                <a16:creationId xmlns:a16="http://schemas.microsoft.com/office/drawing/2014/main" xmlns="" id="{330222D2-944A-BC4B-9F51-C1D5DFA6473D}"/>
              </a:ext>
            </a:extLst>
          </p:cNvPr>
          <p:cNvSpPr txBox="1"/>
          <p:nvPr/>
        </p:nvSpPr>
        <p:spPr>
          <a:xfrm>
            <a:off x="10401805" y="4966054"/>
            <a:ext cx="1316451" cy="400110"/>
          </a:xfrm>
          <a:prstGeom prst="rect">
            <a:avLst/>
          </a:prstGeom>
          <a:noFill/>
        </p:spPr>
        <p:txBody>
          <a:bodyPr wrap="none" rtlCol="0">
            <a:spAutoFit/>
          </a:bodyPr>
          <a:lstStyle/>
          <a:p>
            <a:r>
              <a:rPr lang="aa-ET" sz="2000" dirty="0">
                <a:solidFill>
                  <a:schemeClr val="accent1">
                    <a:lumMod val="50000"/>
                  </a:schemeClr>
                </a:solidFill>
              </a:rPr>
              <a:t>Least likely</a:t>
            </a:r>
          </a:p>
        </p:txBody>
      </p:sp>
    </p:spTree>
    <p:extLst>
      <p:ext uri="{BB962C8B-B14F-4D97-AF65-F5344CB8AC3E}">
        <p14:creationId xmlns:p14="http://schemas.microsoft.com/office/powerpoint/2010/main" val="27169947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E6A064D-EE70-D643-8D2D-321B9F26700D}"/>
              </a:ext>
            </a:extLst>
          </p:cNvPr>
          <p:cNvSpPr>
            <a:spLocks noGrp="1"/>
          </p:cNvSpPr>
          <p:nvPr>
            <p:ph type="title"/>
          </p:nvPr>
        </p:nvSpPr>
        <p:spPr/>
        <p:txBody>
          <a:bodyPr/>
          <a:lstStyle/>
          <a:p>
            <a:r>
              <a:rPr lang="aa-ET" dirty="0"/>
              <a:t>Pandemic preparedness</a:t>
            </a:r>
          </a:p>
        </p:txBody>
      </p:sp>
      <p:sp>
        <p:nvSpPr>
          <p:cNvPr id="4" name="Content Placeholder 3">
            <a:extLst>
              <a:ext uri="{FF2B5EF4-FFF2-40B4-BE49-F238E27FC236}">
                <a16:creationId xmlns:a16="http://schemas.microsoft.com/office/drawing/2014/main" xmlns="" id="{64AC57CF-02E8-4B41-8264-AE83E30BF116}"/>
              </a:ext>
            </a:extLst>
          </p:cNvPr>
          <p:cNvSpPr>
            <a:spLocks noGrp="1"/>
          </p:cNvSpPr>
          <p:nvPr>
            <p:ph idx="1"/>
          </p:nvPr>
        </p:nvSpPr>
        <p:spPr/>
        <p:txBody>
          <a:bodyPr/>
          <a:lstStyle/>
          <a:p>
            <a:r>
              <a:rPr lang="aa-ET" dirty="0"/>
              <a:t>Is much broader than currently has been done</a:t>
            </a:r>
          </a:p>
          <a:p>
            <a:r>
              <a:rPr lang="aa-ET" dirty="0"/>
              <a:t>Is urgent, as new challenges will arise</a:t>
            </a:r>
          </a:p>
          <a:p>
            <a:r>
              <a:rPr lang="aa-ET" dirty="0"/>
              <a:t>Needs to be multidisciplinary and system oriented</a:t>
            </a:r>
          </a:p>
          <a:p>
            <a:r>
              <a:rPr lang="aa-ET" dirty="0"/>
              <a:t>Requires novel models for governance, data infrastructures, decision making</a:t>
            </a:r>
          </a:p>
          <a:p>
            <a:r>
              <a:rPr lang="aa-ET" dirty="0"/>
              <a:t>Needs an international focus </a:t>
            </a:r>
          </a:p>
          <a:p>
            <a:r>
              <a:rPr lang="aa-ET" dirty="0"/>
              <a:t>Needs public funding as a basis</a:t>
            </a:r>
          </a:p>
          <a:p>
            <a:r>
              <a:rPr lang="aa-ET" dirty="0"/>
              <a:t>Needs engagement swith private sector for specific aspects</a:t>
            </a:r>
          </a:p>
        </p:txBody>
      </p:sp>
    </p:spTree>
    <p:extLst>
      <p:ext uri="{BB962C8B-B14F-4D97-AF65-F5344CB8AC3E}">
        <p14:creationId xmlns:p14="http://schemas.microsoft.com/office/powerpoint/2010/main" val="14918191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AAD0AB-8AF1-B54A-AC94-A3A9EA215037}"/>
              </a:ext>
            </a:extLst>
          </p:cNvPr>
          <p:cNvSpPr>
            <a:spLocks noGrp="1"/>
          </p:cNvSpPr>
          <p:nvPr>
            <p:ph type="title"/>
          </p:nvPr>
        </p:nvSpPr>
        <p:spPr>
          <a:xfrm>
            <a:off x="808567" y="-101053"/>
            <a:ext cx="10515600" cy="1325563"/>
          </a:xfrm>
        </p:spPr>
        <p:txBody>
          <a:bodyPr/>
          <a:lstStyle/>
          <a:p>
            <a:r>
              <a:rPr lang="aa-ET" dirty="0"/>
              <a:t>Acknowledgements</a:t>
            </a:r>
          </a:p>
        </p:txBody>
      </p:sp>
      <p:sp>
        <p:nvSpPr>
          <p:cNvPr id="3" name="Content Placeholder 2">
            <a:extLst>
              <a:ext uri="{FF2B5EF4-FFF2-40B4-BE49-F238E27FC236}">
                <a16:creationId xmlns:a16="http://schemas.microsoft.com/office/drawing/2014/main" xmlns="" id="{AA2EE538-8260-D946-8110-88B6A7B57077}"/>
              </a:ext>
            </a:extLst>
          </p:cNvPr>
          <p:cNvSpPr>
            <a:spLocks noGrp="1"/>
          </p:cNvSpPr>
          <p:nvPr>
            <p:ph idx="1"/>
          </p:nvPr>
        </p:nvSpPr>
        <p:spPr>
          <a:xfrm>
            <a:off x="793467" y="885370"/>
            <a:ext cx="6125050" cy="5972629"/>
          </a:xfrm>
        </p:spPr>
        <p:txBody>
          <a:bodyPr numCol="3">
            <a:normAutofit fontScale="40000" lnSpcReduction="20000"/>
          </a:bodyPr>
          <a:lstStyle/>
          <a:p>
            <a:pPr marL="0" indent="0">
              <a:buNone/>
            </a:pPr>
            <a:r>
              <a:rPr lang="aa-ET" b="1" dirty="0">
                <a:solidFill>
                  <a:srgbClr val="00B0F0"/>
                </a:solidFill>
              </a:rPr>
              <a:t>ErasmusMC</a:t>
            </a:r>
          </a:p>
          <a:p>
            <a:r>
              <a:rPr lang="aa-ET" dirty="0"/>
              <a:t>Bart Haagmans</a:t>
            </a:r>
          </a:p>
          <a:p>
            <a:r>
              <a:rPr lang="aa-ET" dirty="0"/>
              <a:t>Nisreen Okba</a:t>
            </a:r>
          </a:p>
          <a:p>
            <a:r>
              <a:rPr lang="aa-ET" dirty="0"/>
              <a:t>Mart Lamers</a:t>
            </a:r>
          </a:p>
          <a:p>
            <a:r>
              <a:rPr lang="aa-ET" dirty="0"/>
              <a:t>Anna Mykytyn</a:t>
            </a:r>
          </a:p>
          <a:p>
            <a:r>
              <a:rPr lang="aa-ET" dirty="0"/>
              <a:t>Tim Breugem</a:t>
            </a:r>
          </a:p>
          <a:p>
            <a:r>
              <a:rPr lang="aa-ET" dirty="0"/>
              <a:t>Mathijs Raadsen</a:t>
            </a:r>
          </a:p>
          <a:p>
            <a:r>
              <a:rPr lang="aa-ET" dirty="0"/>
              <a:t>Debby Schipper</a:t>
            </a:r>
          </a:p>
          <a:p>
            <a:r>
              <a:rPr lang="aa-ET" dirty="0"/>
              <a:t>Reina Sikkema</a:t>
            </a:r>
          </a:p>
          <a:p>
            <a:r>
              <a:rPr lang="aa-ET" dirty="0"/>
              <a:t>Zsofia Igloi</a:t>
            </a:r>
          </a:p>
          <a:p>
            <a:r>
              <a:rPr lang="aa-ET" dirty="0"/>
              <a:t>Erwin de Bruin</a:t>
            </a:r>
          </a:p>
          <a:p>
            <a:r>
              <a:rPr lang="aa-ET" dirty="0"/>
              <a:t>Pieter Fraaij</a:t>
            </a:r>
          </a:p>
          <a:p>
            <a:r>
              <a:rPr lang="aa-ET" dirty="0"/>
              <a:t>Brenda Westerhuis</a:t>
            </a:r>
          </a:p>
          <a:p>
            <a:r>
              <a:rPr lang="aa-ET" dirty="0"/>
              <a:t>Gijs van Nierop </a:t>
            </a:r>
          </a:p>
          <a:p>
            <a:r>
              <a:rPr lang="aa-ET" dirty="0"/>
              <a:t>Bas Oude Munnink</a:t>
            </a:r>
          </a:p>
          <a:p>
            <a:r>
              <a:rPr lang="aa-ET" dirty="0"/>
              <a:t>Barry Rockx</a:t>
            </a:r>
          </a:p>
          <a:p>
            <a:r>
              <a:rPr lang="aa-ET" dirty="0"/>
              <a:t>Ron Fouchier</a:t>
            </a:r>
          </a:p>
          <a:p>
            <a:r>
              <a:rPr lang="aa-ET" dirty="0"/>
              <a:t>Sander Herfst</a:t>
            </a:r>
          </a:p>
          <a:p>
            <a:r>
              <a:rPr lang="en-GB" dirty="0"/>
              <a:t>D</a:t>
            </a:r>
            <a:r>
              <a:rPr lang="aa-ET" dirty="0"/>
              <a:t>ennis de Meulder</a:t>
            </a:r>
          </a:p>
          <a:p>
            <a:r>
              <a:rPr lang="aa-ET" dirty="0"/>
              <a:t>Theo Bestebroer</a:t>
            </a:r>
          </a:p>
          <a:p>
            <a:r>
              <a:rPr lang="aa-ET" dirty="0"/>
              <a:t>Felicity Chandler</a:t>
            </a:r>
          </a:p>
          <a:p>
            <a:r>
              <a:rPr lang="aa-ET" dirty="0"/>
              <a:t>Anne van der Linden </a:t>
            </a:r>
          </a:p>
          <a:p>
            <a:r>
              <a:rPr lang="aa-ET" dirty="0"/>
              <a:t>Richard Molenkamp</a:t>
            </a:r>
          </a:p>
          <a:p>
            <a:r>
              <a:rPr lang="aa-ET" dirty="0"/>
              <a:t>Jolanda Voermans</a:t>
            </a:r>
          </a:p>
          <a:p>
            <a:r>
              <a:rPr lang="aa-ET" dirty="0"/>
              <a:t>Annemiek Vandereijk</a:t>
            </a:r>
          </a:p>
          <a:p>
            <a:r>
              <a:rPr lang="aa-ET" dirty="0"/>
              <a:t>Jeroen van Kampen</a:t>
            </a:r>
          </a:p>
          <a:p>
            <a:r>
              <a:rPr lang="aa-ET" dirty="0"/>
              <a:t>Corine Geurts van Kessel</a:t>
            </a:r>
          </a:p>
          <a:p>
            <a:pPr marL="0" indent="0">
              <a:buNone/>
            </a:pPr>
            <a:r>
              <a:rPr lang="aa-ET" b="1" dirty="0">
                <a:solidFill>
                  <a:srgbClr val="00B0F0"/>
                </a:solidFill>
              </a:rPr>
              <a:t>RIVM</a:t>
            </a:r>
          </a:p>
          <a:p>
            <a:r>
              <a:rPr lang="aa-ET" dirty="0"/>
              <a:t>Jaap van Dissel </a:t>
            </a:r>
          </a:p>
          <a:p>
            <a:r>
              <a:rPr lang="aa-ET" dirty="0"/>
              <a:t>Chantal Reusken</a:t>
            </a:r>
          </a:p>
          <a:p>
            <a:r>
              <a:rPr lang="aa-ET" dirty="0"/>
              <a:t>Adam Meijer</a:t>
            </a:r>
          </a:p>
          <a:p>
            <a:r>
              <a:rPr lang="aa-ET" dirty="0"/>
              <a:t>Aura Timen</a:t>
            </a:r>
          </a:p>
          <a:p>
            <a:r>
              <a:rPr lang="aa-ET" dirty="0"/>
              <a:t>Bas van der Veer</a:t>
            </a:r>
          </a:p>
          <a:p>
            <a:r>
              <a:rPr lang="aa-ET" dirty="0"/>
              <a:t>Lisa Wijsman</a:t>
            </a:r>
          </a:p>
          <a:p>
            <a:r>
              <a:rPr lang="aa-ET" dirty="0"/>
              <a:t>Sharn van den Brink</a:t>
            </a:r>
          </a:p>
          <a:p>
            <a:r>
              <a:rPr lang="aa-ET" dirty="0"/>
              <a:t>Gabriel Goderski</a:t>
            </a:r>
          </a:p>
          <a:p>
            <a:r>
              <a:rPr lang="aa-ET" dirty="0"/>
              <a:t>Johan Reimerink</a:t>
            </a:r>
          </a:p>
          <a:p>
            <a:pPr marL="0" indent="0">
              <a:buNone/>
            </a:pPr>
            <a:r>
              <a:rPr lang="aa-ET" b="1" dirty="0">
                <a:solidFill>
                  <a:srgbClr val="00B0F0"/>
                </a:solidFill>
              </a:rPr>
              <a:t>UU</a:t>
            </a:r>
          </a:p>
          <a:p>
            <a:r>
              <a:rPr lang="aa-ET" dirty="0"/>
              <a:t>Berend Jan Bosch</a:t>
            </a:r>
          </a:p>
          <a:p>
            <a:r>
              <a:rPr lang="en-GB" dirty="0" err="1"/>
              <a:t>Chunyan</a:t>
            </a:r>
            <a:r>
              <a:rPr lang="en-GB" dirty="0"/>
              <a:t> Wang</a:t>
            </a:r>
          </a:p>
          <a:p>
            <a:r>
              <a:rPr lang="en-GB" dirty="0" err="1"/>
              <a:t>Wentao</a:t>
            </a:r>
            <a:r>
              <a:rPr lang="en-GB" dirty="0"/>
              <a:t> Li</a:t>
            </a:r>
            <a:endParaRPr lang="aa-ET" dirty="0"/>
          </a:p>
          <a:p>
            <a:pPr marL="0" indent="0">
              <a:buNone/>
            </a:pPr>
            <a:r>
              <a:rPr lang="aa-ET" b="1" dirty="0">
                <a:solidFill>
                  <a:srgbClr val="00B0F0"/>
                </a:solidFill>
              </a:rPr>
              <a:t>UA, Antwerpen</a:t>
            </a:r>
          </a:p>
          <a:p>
            <a:r>
              <a:rPr lang="aa-ET" dirty="0"/>
              <a:t>Herman Goossen</a:t>
            </a:r>
          </a:p>
          <a:p>
            <a:r>
              <a:rPr lang="aa-ET" dirty="0"/>
              <a:t>Greet Ieven</a:t>
            </a:r>
          </a:p>
          <a:p>
            <a:r>
              <a:rPr lang="aa-ET" dirty="0"/>
              <a:t>PREPARE consortium</a:t>
            </a:r>
          </a:p>
          <a:p>
            <a:pPr marL="0" indent="0">
              <a:buNone/>
            </a:pPr>
            <a:r>
              <a:rPr lang="aa-ET" b="1" dirty="0">
                <a:solidFill>
                  <a:srgbClr val="00B0F0"/>
                </a:solidFill>
              </a:rPr>
              <a:t>AUMC</a:t>
            </a:r>
          </a:p>
          <a:p>
            <a:pPr marL="0" indent="0">
              <a:buNone/>
            </a:pPr>
            <a:r>
              <a:rPr lang="aa-ET" dirty="0"/>
              <a:t>Menno de Jong</a:t>
            </a:r>
          </a:p>
          <a:p>
            <a:pPr marL="0" indent="0">
              <a:buNone/>
            </a:pPr>
            <a:r>
              <a:rPr lang="aa-ET" b="1" dirty="0">
                <a:solidFill>
                  <a:srgbClr val="00B0F0"/>
                </a:solidFill>
              </a:rPr>
              <a:t>Oxford University</a:t>
            </a:r>
          </a:p>
          <a:p>
            <a:pPr marL="0" indent="0">
              <a:buNone/>
            </a:pPr>
            <a:r>
              <a:rPr lang="aa-ET" dirty="0"/>
              <a:t>Pater Horby</a:t>
            </a:r>
          </a:p>
          <a:p>
            <a:pPr marL="0" indent="0">
              <a:buNone/>
            </a:pPr>
            <a:r>
              <a:rPr lang="aa-ET" dirty="0"/>
              <a:t>James Lee</a:t>
            </a:r>
          </a:p>
          <a:p>
            <a:pPr marL="0" indent="0">
              <a:buNone/>
            </a:pPr>
            <a:r>
              <a:rPr lang="aa-ET" dirty="0"/>
              <a:t>Lousie Sigfrid</a:t>
            </a:r>
          </a:p>
          <a:p>
            <a:pPr marL="0" indent="0">
              <a:buNone/>
            </a:pPr>
            <a:r>
              <a:rPr lang="aa-ET" b="1" dirty="0">
                <a:solidFill>
                  <a:srgbClr val="00B0F0"/>
                </a:solidFill>
              </a:rPr>
              <a:t>INSERM, Parijs</a:t>
            </a:r>
          </a:p>
          <a:p>
            <a:r>
              <a:rPr lang="aa-ET" dirty="0"/>
              <a:t>Yazdan Yazdanbach</a:t>
            </a:r>
          </a:p>
          <a:p>
            <a:r>
              <a:rPr lang="aa-ET" dirty="0"/>
              <a:t>Diane Descamps</a:t>
            </a:r>
          </a:p>
          <a:p>
            <a:r>
              <a:rPr lang="en-GB" dirty="0"/>
              <a:t>Quentin Le </a:t>
            </a:r>
            <a:r>
              <a:rPr lang="en-GB" dirty="0" err="1"/>
              <a:t>Hingrat</a:t>
            </a:r>
            <a:endParaRPr lang="en-GB" dirty="0"/>
          </a:p>
          <a:p>
            <a:r>
              <a:rPr lang="en-GB" dirty="0" err="1"/>
              <a:t>Nadhira</a:t>
            </a:r>
            <a:r>
              <a:rPr lang="en-GB" dirty="0"/>
              <a:t> </a:t>
            </a:r>
            <a:r>
              <a:rPr lang="en-GB" dirty="0" err="1"/>
              <a:t>Fidouh</a:t>
            </a:r>
            <a:endParaRPr lang="en-GB" dirty="0"/>
          </a:p>
          <a:p>
            <a:pPr marL="0" indent="0">
              <a:buNone/>
            </a:pPr>
            <a:r>
              <a:rPr lang="aa-ET" b="1" dirty="0">
                <a:solidFill>
                  <a:srgbClr val="00B0F0"/>
                </a:solidFill>
              </a:rPr>
              <a:t>Charite University Berlin</a:t>
            </a:r>
          </a:p>
          <a:p>
            <a:r>
              <a:rPr lang="aa-ET" dirty="0"/>
              <a:t>Christian Drosten</a:t>
            </a:r>
          </a:p>
          <a:p>
            <a:r>
              <a:rPr lang="aa-ET" dirty="0"/>
              <a:t>Victor Corman</a:t>
            </a:r>
          </a:p>
          <a:p>
            <a:pPr marL="0" indent="0">
              <a:buNone/>
            </a:pPr>
            <a:r>
              <a:rPr lang="aa-ET" b="1" dirty="0">
                <a:solidFill>
                  <a:srgbClr val="00B0F0"/>
                </a:solidFill>
              </a:rPr>
              <a:t>WHO GLAP HP, Geneva</a:t>
            </a:r>
          </a:p>
          <a:p>
            <a:r>
              <a:rPr lang="aa-ET" dirty="0"/>
              <a:t>Mark Perkins</a:t>
            </a:r>
          </a:p>
          <a:p>
            <a:r>
              <a:rPr lang="aa-ET" dirty="0"/>
              <a:t>Karin von Eije</a:t>
            </a:r>
          </a:p>
          <a:p>
            <a:r>
              <a:rPr lang="aa-ET" dirty="0"/>
              <a:t>Maria van Kerkhove</a:t>
            </a:r>
          </a:p>
          <a:p>
            <a:r>
              <a:rPr lang="aa-ET" dirty="0"/>
              <a:t>Peter Benembarek</a:t>
            </a:r>
          </a:p>
          <a:p>
            <a:endParaRPr lang="aa-ET" b="1" dirty="0">
              <a:solidFill>
                <a:srgbClr val="00B0F0"/>
              </a:solidFill>
            </a:endParaRPr>
          </a:p>
          <a:p>
            <a:pPr marL="0" indent="0">
              <a:buNone/>
            </a:pPr>
            <a:r>
              <a:rPr lang="aa-ET" b="1" dirty="0">
                <a:solidFill>
                  <a:srgbClr val="00B0F0"/>
                </a:solidFill>
              </a:rPr>
              <a:t>GGD medewerkers</a:t>
            </a:r>
          </a:p>
          <a:p>
            <a:pPr marL="0" indent="0">
              <a:buNone/>
            </a:pPr>
            <a:r>
              <a:rPr lang="aa-ET" b="1" dirty="0">
                <a:solidFill>
                  <a:srgbClr val="00B0F0"/>
                </a:solidFill>
              </a:rPr>
              <a:t>Laboratorium medewerkers</a:t>
            </a:r>
          </a:p>
          <a:p>
            <a:pPr marL="0" indent="0">
              <a:buNone/>
            </a:pPr>
            <a:r>
              <a:rPr lang="aa-ET" b="1" dirty="0">
                <a:solidFill>
                  <a:srgbClr val="00B0F0"/>
                </a:solidFill>
              </a:rPr>
              <a:t>Patienten en hun contacten</a:t>
            </a:r>
          </a:p>
          <a:p>
            <a:pPr marL="0" indent="0">
              <a:buNone/>
            </a:pPr>
            <a:endParaRPr lang="aa-ET" dirty="0"/>
          </a:p>
        </p:txBody>
      </p:sp>
      <p:pic>
        <p:nvPicPr>
          <p:cNvPr id="4" name="Picture 3">
            <a:extLst>
              <a:ext uri="{FF2B5EF4-FFF2-40B4-BE49-F238E27FC236}">
                <a16:creationId xmlns:a16="http://schemas.microsoft.com/office/drawing/2014/main" xmlns="" id="{394D3C56-2C81-604A-AE53-0E02D7DD2B15}"/>
              </a:ext>
            </a:extLst>
          </p:cNvPr>
          <p:cNvPicPr>
            <a:picLocks noChangeAspect="1"/>
          </p:cNvPicPr>
          <p:nvPr/>
        </p:nvPicPr>
        <p:blipFill>
          <a:blip r:embed="rId2"/>
          <a:stretch>
            <a:fillRect/>
          </a:stretch>
        </p:blipFill>
        <p:spPr>
          <a:xfrm>
            <a:off x="8550584" y="4474677"/>
            <a:ext cx="1754112" cy="952773"/>
          </a:xfrm>
          <a:prstGeom prst="rect">
            <a:avLst/>
          </a:prstGeom>
        </p:spPr>
      </p:pic>
      <p:pic>
        <p:nvPicPr>
          <p:cNvPr id="7" name="Picture 6">
            <a:extLst>
              <a:ext uri="{FF2B5EF4-FFF2-40B4-BE49-F238E27FC236}">
                <a16:creationId xmlns:a16="http://schemas.microsoft.com/office/drawing/2014/main" xmlns="" id="{286447DD-15C9-7441-934C-2A5F3EB696FC}"/>
              </a:ext>
            </a:extLst>
          </p:cNvPr>
          <p:cNvPicPr>
            <a:picLocks noChangeAspect="1"/>
          </p:cNvPicPr>
          <p:nvPr/>
        </p:nvPicPr>
        <p:blipFill>
          <a:blip r:embed="rId3"/>
          <a:stretch>
            <a:fillRect/>
          </a:stretch>
        </p:blipFill>
        <p:spPr>
          <a:xfrm>
            <a:off x="8550831" y="5573485"/>
            <a:ext cx="3324576" cy="919389"/>
          </a:xfrm>
          <a:prstGeom prst="rect">
            <a:avLst/>
          </a:prstGeom>
        </p:spPr>
      </p:pic>
      <p:pic>
        <p:nvPicPr>
          <p:cNvPr id="8" name="Picture 7">
            <a:extLst>
              <a:ext uri="{FF2B5EF4-FFF2-40B4-BE49-F238E27FC236}">
                <a16:creationId xmlns:a16="http://schemas.microsoft.com/office/drawing/2014/main" xmlns="" id="{437FBBFD-3DE5-F148-AD53-75535C12F9DC}"/>
              </a:ext>
            </a:extLst>
          </p:cNvPr>
          <p:cNvPicPr>
            <a:picLocks noChangeAspect="1"/>
          </p:cNvPicPr>
          <p:nvPr/>
        </p:nvPicPr>
        <p:blipFill>
          <a:blip r:embed="rId4"/>
          <a:stretch>
            <a:fillRect/>
          </a:stretch>
        </p:blipFill>
        <p:spPr>
          <a:xfrm>
            <a:off x="10064766" y="4420457"/>
            <a:ext cx="1894338" cy="952773"/>
          </a:xfrm>
          <a:prstGeom prst="rect">
            <a:avLst/>
          </a:prstGeom>
        </p:spPr>
      </p:pic>
      <p:pic>
        <p:nvPicPr>
          <p:cNvPr id="9" name="Picture 8">
            <a:extLst>
              <a:ext uri="{FF2B5EF4-FFF2-40B4-BE49-F238E27FC236}">
                <a16:creationId xmlns:a16="http://schemas.microsoft.com/office/drawing/2014/main" xmlns="" id="{6E1C92E1-80ED-4B43-A094-785B9D31C6D9}"/>
              </a:ext>
            </a:extLst>
          </p:cNvPr>
          <p:cNvPicPr>
            <a:picLocks noChangeAspect="1"/>
          </p:cNvPicPr>
          <p:nvPr/>
        </p:nvPicPr>
        <p:blipFill>
          <a:blip r:embed="rId5"/>
          <a:stretch>
            <a:fillRect/>
          </a:stretch>
        </p:blipFill>
        <p:spPr>
          <a:xfrm>
            <a:off x="6988882" y="5773740"/>
            <a:ext cx="1561702" cy="919389"/>
          </a:xfrm>
          <a:prstGeom prst="rect">
            <a:avLst/>
          </a:prstGeom>
        </p:spPr>
      </p:pic>
      <p:pic>
        <p:nvPicPr>
          <p:cNvPr id="10" name="Picture 9">
            <a:extLst>
              <a:ext uri="{FF2B5EF4-FFF2-40B4-BE49-F238E27FC236}">
                <a16:creationId xmlns:a16="http://schemas.microsoft.com/office/drawing/2014/main" xmlns="" id="{B9646A07-F9E7-4C40-AE7C-191A9DCB3FCA}"/>
              </a:ext>
            </a:extLst>
          </p:cNvPr>
          <p:cNvPicPr>
            <a:picLocks noChangeAspect="1"/>
          </p:cNvPicPr>
          <p:nvPr/>
        </p:nvPicPr>
        <p:blipFill>
          <a:blip r:embed="rId6"/>
          <a:stretch>
            <a:fillRect/>
          </a:stretch>
        </p:blipFill>
        <p:spPr>
          <a:xfrm>
            <a:off x="9118657" y="310762"/>
            <a:ext cx="1186039" cy="995580"/>
          </a:xfrm>
          <a:prstGeom prst="rect">
            <a:avLst/>
          </a:prstGeom>
        </p:spPr>
      </p:pic>
      <p:pic>
        <p:nvPicPr>
          <p:cNvPr id="11" name="Picture 10">
            <a:extLst>
              <a:ext uri="{FF2B5EF4-FFF2-40B4-BE49-F238E27FC236}">
                <a16:creationId xmlns:a16="http://schemas.microsoft.com/office/drawing/2014/main" xmlns="" id="{3306EB91-FBEC-CE44-8996-255C5DC2EF36}"/>
              </a:ext>
            </a:extLst>
          </p:cNvPr>
          <p:cNvPicPr>
            <a:picLocks noChangeAspect="1"/>
          </p:cNvPicPr>
          <p:nvPr/>
        </p:nvPicPr>
        <p:blipFill>
          <a:blip r:embed="rId7"/>
          <a:stretch>
            <a:fillRect/>
          </a:stretch>
        </p:blipFill>
        <p:spPr>
          <a:xfrm>
            <a:off x="10012348" y="598897"/>
            <a:ext cx="1879600" cy="581580"/>
          </a:xfrm>
          <a:prstGeom prst="rect">
            <a:avLst/>
          </a:prstGeom>
        </p:spPr>
      </p:pic>
      <p:pic>
        <p:nvPicPr>
          <p:cNvPr id="12" name="Picture 11">
            <a:extLst>
              <a:ext uri="{FF2B5EF4-FFF2-40B4-BE49-F238E27FC236}">
                <a16:creationId xmlns:a16="http://schemas.microsoft.com/office/drawing/2014/main" xmlns="" id="{424F3831-BD0C-AF49-806D-84B12DCD71D6}"/>
              </a:ext>
            </a:extLst>
          </p:cNvPr>
          <p:cNvPicPr>
            <a:picLocks noChangeAspect="1"/>
          </p:cNvPicPr>
          <p:nvPr/>
        </p:nvPicPr>
        <p:blipFill>
          <a:blip r:embed="rId8"/>
          <a:stretch>
            <a:fillRect/>
          </a:stretch>
        </p:blipFill>
        <p:spPr>
          <a:xfrm>
            <a:off x="7451081" y="3177037"/>
            <a:ext cx="2044700" cy="1016000"/>
          </a:xfrm>
          <a:prstGeom prst="rect">
            <a:avLst/>
          </a:prstGeom>
        </p:spPr>
      </p:pic>
      <p:pic>
        <p:nvPicPr>
          <p:cNvPr id="13" name="Picture 12">
            <a:extLst>
              <a:ext uri="{FF2B5EF4-FFF2-40B4-BE49-F238E27FC236}">
                <a16:creationId xmlns:a16="http://schemas.microsoft.com/office/drawing/2014/main" xmlns="" id="{50D406E7-28E4-B341-B9EE-968978ABBBD8}"/>
              </a:ext>
            </a:extLst>
          </p:cNvPr>
          <p:cNvPicPr>
            <a:picLocks noChangeAspect="1"/>
          </p:cNvPicPr>
          <p:nvPr/>
        </p:nvPicPr>
        <p:blipFill>
          <a:blip r:embed="rId9"/>
          <a:stretch>
            <a:fillRect/>
          </a:stretch>
        </p:blipFill>
        <p:spPr>
          <a:xfrm>
            <a:off x="7800023" y="2242220"/>
            <a:ext cx="4163771" cy="780707"/>
          </a:xfrm>
          <a:prstGeom prst="rect">
            <a:avLst/>
          </a:prstGeom>
        </p:spPr>
      </p:pic>
      <p:pic>
        <p:nvPicPr>
          <p:cNvPr id="14" name="Picture 13">
            <a:extLst>
              <a:ext uri="{FF2B5EF4-FFF2-40B4-BE49-F238E27FC236}">
                <a16:creationId xmlns:a16="http://schemas.microsoft.com/office/drawing/2014/main" xmlns="" id="{73D01C22-DDEB-4A43-8B4C-DAEE0D8E8307}"/>
              </a:ext>
            </a:extLst>
          </p:cNvPr>
          <p:cNvPicPr>
            <a:picLocks noChangeAspect="1"/>
          </p:cNvPicPr>
          <p:nvPr/>
        </p:nvPicPr>
        <p:blipFill>
          <a:blip r:embed="rId10"/>
          <a:stretch>
            <a:fillRect/>
          </a:stretch>
        </p:blipFill>
        <p:spPr>
          <a:xfrm>
            <a:off x="10084194" y="1224510"/>
            <a:ext cx="1879600" cy="863600"/>
          </a:xfrm>
          <a:prstGeom prst="rect">
            <a:avLst/>
          </a:prstGeom>
        </p:spPr>
      </p:pic>
      <p:pic>
        <p:nvPicPr>
          <p:cNvPr id="15" name="Picture 14">
            <a:extLst>
              <a:ext uri="{FF2B5EF4-FFF2-40B4-BE49-F238E27FC236}">
                <a16:creationId xmlns:a16="http://schemas.microsoft.com/office/drawing/2014/main" xmlns="" id="{F4C1882B-EA85-F545-A798-74E280799922}"/>
              </a:ext>
            </a:extLst>
          </p:cNvPr>
          <p:cNvPicPr>
            <a:picLocks noChangeAspect="1"/>
          </p:cNvPicPr>
          <p:nvPr/>
        </p:nvPicPr>
        <p:blipFill>
          <a:blip r:embed="rId11"/>
          <a:stretch>
            <a:fillRect/>
          </a:stretch>
        </p:blipFill>
        <p:spPr>
          <a:xfrm>
            <a:off x="8107571" y="1334587"/>
            <a:ext cx="1976229" cy="569031"/>
          </a:xfrm>
          <a:prstGeom prst="rect">
            <a:avLst/>
          </a:prstGeom>
        </p:spPr>
      </p:pic>
      <p:pic>
        <p:nvPicPr>
          <p:cNvPr id="16" name="Picture 5">
            <a:extLst>
              <a:ext uri="{FF2B5EF4-FFF2-40B4-BE49-F238E27FC236}">
                <a16:creationId xmlns:a16="http://schemas.microsoft.com/office/drawing/2014/main" xmlns="" id="{B78D6A67-CD8B-4941-BB58-2153E0CB9750}"/>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5588236" y="5881511"/>
            <a:ext cx="1273837" cy="81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xmlns="" id="{C4755EFD-EDF5-BC4A-B25B-8B7079875683}"/>
              </a:ext>
            </a:extLst>
          </p:cNvPr>
          <p:cNvPicPr>
            <a:picLocks noChangeAspect="1"/>
          </p:cNvPicPr>
          <p:nvPr/>
        </p:nvPicPr>
        <p:blipFill rotWithShape="1">
          <a:blip r:embed="rId13"/>
          <a:srcRect r="42920" b="23973"/>
          <a:stretch/>
        </p:blipFill>
        <p:spPr>
          <a:xfrm>
            <a:off x="6980436" y="4215086"/>
            <a:ext cx="1337253" cy="1016000"/>
          </a:xfrm>
          <a:prstGeom prst="rect">
            <a:avLst/>
          </a:prstGeom>
        </p:spPr>
      </p:pic>
      <p:pic>
        <p:nvPicPr>
          <p:cNvPr id="18" name="Picture 17">
            <a:extLst>
              <a:ext uri="{FF2B5EF4-FFF2-40B4-BE49-F238E27FC236}">
                <a16:creationId xmlns:a16="http://schemas.microsoft.com/office/drawing/2014/main" xmlns="" id="{E02A3779-4FFD-8642-9AFB-27685D2747AD}"/>
              </a:ext>
            </a:extLst>
          </p:cNvPr>
          <p:cNvPicPr>
            <a:picLocks noChangeAspect="1"/>
          </p:cNvPicPr>
          <p:nvPr/>
        </p:nvPicPr>
        <p:blipFill>
          <a:blip r:embed="rId14"/>
          <a:stretch>
            <a:fillRect/>
          </a:stretch>
        </p:blipFill>
        <p:spPr>
          <a:xfrm>
            <a:off x="9749304" y="3075437"/>
            <a:ext cx="2209800" cy="1117600"/>
          </a:xfrm>
          <a:prstGeom prst="rect">
            <a:avLst/>
          </a:prstGeom>
        </p:spPr>
      </p:pic>
    </p:spTree>
    <p:extLst>
      <p:ext uri="{BB962C8B-B14F-4D97-AF65-F5344CB8AC3E}">
        <p14:creationId xmlns:p14="http://schemas.microsoft.com/office/powerpoint/2010/main" val="1489671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A30FC55-1151-D544-8BDF-52BA3B9BA3ED}"/>
              </a:ext>
            </a:extLst>
          </p:cNvPr>
          <p:cNvPicPr>
            <a:picLocks noChangeAspect="1"/>
          </p:cNvPicPr>
          <p:nvPr/>
        </p:nvPicPr>
        <p:blipFill>
          <a:blip r:embed="rId2"/>
          <a:stretch>
            <a:fillRect/>
          </a:stretch>
        </p:blipFill>
        <p:spPr>
          <a:xfrm>
            <a:off x="277766" y="125817"/>
            <a:ext cx="11636467" cy="6204644"/>
          </a:xfrm>
          <a:prstGeom prst="rect">
            <a:avLst/>
          </a:prstGeom>
        </p:spPr>
      </p:pic>
      <p:sp>
        <p:nvSpPr>
          <p:cNvPr id="10" name="Oval 9">
            <a:extLst>
              <a:ext uri="{FF2B5EF4-FFF2-40B4-BE49-F238E27FC236}">
                <a16:creationId xmlns:a16="http://schemas.microsoft.com/office/drawing/2014/main" xmlns="" id="{56EAAFE0-192D-134B-82B1-974B40A449E8}"/>
              </a:ext>
            </a:extLst>
          </p:cNvPr>
          <p:cNvSpPr/>
          <p:nvPr/>
        </p:nvSpPr>
        <p:spPr>
          <a:xfrm>
            <a:off x="3562597" y="344384"/>
            <a:ext cx="570016" cy="534390"/>
          </a:xfrm>
          <a:prstGeom prst="ellipse">
            <a:avLst/>
          </a:prstGeom>
          <a:noFill/>
          <a:ln w="38100">
            <a:solidFill>
              <a:srgbClr val="2F528F">
                <a:alpha val="3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9" name="Rectangle 8">
            <a:extLst>
              <a:ext uri="{FF2B5EF4-FFF2-40B4-BE49-F238E27FC236}">
                <a16:creationId xmlns:a16="http://schemas.microsoft.com/office/drawing/2014/main" xmlns="" id="{D50503ED-AC4F-3045-AC32-89AF4B799925}"/>
              </a:ext>
            </a:extLst>
          </p:cNvPr>
          <p:cNvSpPr/>
          <p:nvPr/>
        </p:nvSpPr>
        <p:spPr>
          <a:xfrm>
            <a:off x="812470" y="6362851"/>
            <a:ext cx="8891954" cy="369332"/>
          </a:xfrm>
          <a:prstGeom prst="rect">
            <a:avLst/>
          </a:prstGeom>
        </p:spPr>
        <p:txBody>
          <a:bodyPr wrap="square">
            <a:spAutoFit/>
          </a:bodyPr>
          <a:lstStyle/>
          <a:p>
            <a:r>
              <a:rPr lang="aa-ET" i="1" dirty="0"/>
              <a:t>Forni et al. 2017 https://www.cell.com/action/showPdf?pii=S0966-842X%2816%2930133-0</a:t>
            </a:r>
          </a:p>
        </p:txBody>
      </p:sp>
      <p:sp>
        <p:nvSpPr>
          <p:cNvPr id="11" name="Oval 10">
            <a:extLst>
              <a:ext uri="{FF2B5EF4-FFF2-40B4-BE49-F238E27FC236}">
                <a16:creationId xmlns:a16="http://schemas.microsoft.com/office/drawing/2014/main" xmlns="" id="{DCE12154-A2CF-3D4F-9F61-A631B228F6B6}"/>
              </a:ext>
            </a:extLst>
          </p:cNvPr>
          <p:cNvSpPr/>
          <p:nvPr/>
        </p:nvSpPr>
        <p:spPr>
          <a:xfrm>
            <a:off x="3156857" y="1874321"/>
            <a:ext cx="570016" cy="534390"/>
          </a:xfrm>
          <a:prstGeom prst="ellipse">
            <a:avLst/>
          </a:prstGeom>
          <a:noFill/>
          <a:ln w="38100">
            <a:solidFill>
              <a:srgbClr val="2F528F">
                <a:alpha val="3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12" name="Oval 11">
            <a:extLst>
              <a:ext uri="{FF2B5EF4-FFF2-40B4-BE49-F238E27FC236}">
                <a16:creationId xmlns:a16="http://schemas.microsoft.com/office/drawing/2014/main" xmlns="" id="{24A3018B-A4D6-4B47-95BA-A877A93BA4DF}"/>
              </a:ext>
            </a:extLst>
          </p:cNvPr>
          <p:cNvSpPr/>
          <p:nvPr/>
        </p:nvSpPr>
        <p:spPr>
          <a:xfrm>
            <a:off x="6185065" y="5401293"/>
            <a:ext cx="570016" cy="534390"/>
          </a:xfrm>
          <a:prstGeom prst="ellipse">
            <a:avLst/>
          </a:prstGeom>
          <a:noFill/>
          <a:ln w="38100">
            <a:solidFill>
              <a:srgbClr val="2F528F">
                <a:alpha val="3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13" name="Oval 12">
            <a:extLst>
              <a:ext uri="{FF2B5EF4-FFF2-40B4-BE49-F238E27FC236}">
                <a16:creationId xmlns:a16="http://schemas.microsoft.com/office/drawing/2014/main" xmlns="" id="{AA315F02-8D50-4642-A5BF-CF1BC629694C}"/>
              </a:ext>
            </a:extLst>
          </p:cNvPr>
          <p:cNvSpPr/>
          <p:nvPr/>
        </p:nvSpPr>
        <p:spPr>
          <a:xfrm>
            <a:off x="8928265" y="746166"/>
            <a:ext cx="570016" cy="534390"/>
          </a:xfrm>
          <a:prstGeom prst="ellipse">
            <a:avLst/>
          </a:prstGeom>
          <a:noFill/>
          <a:ln w="38100">
            <a:solidFill>
              <a:srgbClr val="2F528F">
                <a:alpha val="3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14" name="Oval 13">
            <a:extLst>
              <a:ext uri="{FF2B5EF4-FFF2-40B4-BE49-F238E27FC236}">
                <a16:creationId xmlns:a16="http://schemas.microsoft.com/office/drawing/2014/main" xmlns="" id="{C0226EDD-AC9D-B347-B787-9EFA669CE6AC}"/>
              </a:ext>
            </a:extLst>
          </p:cNvPr>
          <p:cNvSpPr/>
          <p:nvPr/>
        </p:nvSpPr>
        <p:spPr>
          <a:xfrm>
            <a:off x="5175321" y="5116283"/>
            <a:ext cx="570016" cy="534390"/>
          </a:xfrm>
          <a:prstGeom prst="ellipse">
            <a:avLst/>
          </a:prstGeom>
          <a:noFill/>
          <a:ln w="38100">
            <a:solidFill>
              <a:srgbClr val="2F528F">
                <a:alpha val="3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15" name="Oval 14">
            <a:extLst>
              <a:ext uri="{FF2B5EF4-FFF2-40B4-BE49-F238E27FC236}">
                <a16:creationId xmlns:a16="http://schemas.microsoft.com/office/drawing/2014/main" xmlns="" id="{CE5E3DAA-C673-0C48-8EAC-F645DCF7CEA5}"/>
              </a:ext>
            </a:extLst>
          </p:cNvPr>
          <p:cNvSpPr/>
          <p:nvPr/>
        </p:nvSpPr>
        <p:spPr>
          <a:xfrm>
            <a:off x="9419416" y="4035631"/>
            <a:ext cx="570016" cy="534390"/>
          </a:xfrm>
          <a:prstGeom prst="ellipse">
            <a:avLst/>
          </a:prstGeom>
          <a:noFill/>
          <a:ln w="38100">
            <a:solidFill>
              <a:srgbClr val="2F528F">
                <a:alpha val="3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Tree>
    <p:extLst>
      <p:ext uri="{BB962C8B-B14F-4D97-AF65-F5344CB8AC3E}">
        <p14:creationId xmlns:p14="http://schemas.microsoft.com/office/powerpoint/2010/main" val="15291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2B8678C-A105-A94C-962A-9579621785AC}"/>
              </a:ext>
            </a:extLst>
          </p:cNvPr>
          <p:cNvPicPr>
            <a:picLocks noChangeAspect="1"/>
          </p:cNvPicPr>
          <p:nvPr/>
        </p:nvPicPr>
        <p:blipFill>
          <a:blip r:embed="rId2"/>
          <a:stretch>
            <a:fillRect/>
          </a:stretch>
        </p:blipFill>
        <p:spPr>
          <a:xfrm>
            <a:off x="0" y="1101006"/>
            <a:ext cx="10634578" cy="4655988"/>
          </a:xfrm>
          <a:prstGeom prst="rect">
            <a:avLst/>
          </a:prstGeom>
        </p:spPr>
      </p:pic>
      <p:sp>
        <p:nvSpPr>
          <p:cNvPr id="3" name="Rectangle 2">
            <a:extLst>
              <a:ext uri="{FF2B5EF4-FFF2-40B4-BE49-F238E27FC236}">
                <a16:creationId xmlns:a16="http://schemas.microsoft.com/office/drawing/2014/main" xmlns="" id="{2F32A004-3FB9-E64C-BF48-811C958670BE}"/>
              </a:ext>
            </a:extLst>
          </p:cNvPr>
          <p:cNvSpPr/>
          <p:nvPr/>
        </p:nvSpPr>
        <p:spPr>
          <a:xfrm>
            <a:off x="990600" y="6273774"/>
            <a:ext cx="8891954" cy="369332"/>
          </a:xfrm>
          <a:prstGeom prst="rect">
            <a:avLst/>
          </a:prstGeom>
        </p:spPr>
        <p:txBody>
          <a:bodyPr wrap="square">
            <a:spAutoFit/>
          </a:bodyPr>
          <a:lstStyle/>
          <a:p>
            <a:r>
              <a:rPr lang="aa-ET" i="1" dirty="0"/>
              <a:t>Forni et al. 2017 https://www.cell.com/action/showPdf?pii=S0966-842X%2816%2930133-0</a:t>
            </a:r>
          </a:p>
        </p:txBody>
      </p:sp>
      <p:sp>
        <p:nvSpPr>
          <p:cNvPr id="4" name="TextBox 3">
            <a:extLst>
              <a:ext uri="{FF2B5EF4-FFF2-40B4-BE49-F238E27FC236}">
                <a16:creationId xmlns:a16="http://schemas.microsoft.com/office/drawing/2014/main" xmlns="" id="{10067DA7-EF12-D243-9AF5-6453FF682D3C}"/>
              </a:ext>
            </a:extLst>
          </p:cNvPr>
          <p:cNvSpPr txBox="1"/>
          <p:nvPr/>
        </p:nvSpPr>
        <p:spPr>
          <a:xfrm>
            <a:off x="9882554" y="3429000"/>
            <a:ext cx="2119491" cy="584775"/>
          </a:xfrm>
          <a:prstGeom prst="rect">
            <a:avLst/>
          </a:prstGeom>
          <a:noFill/>
        </p:spPr>
        <p:txBody>
          <a:bodyPr wrap="none" rtlCol="0">
            <a:spAutoFit/>
          </a:bodyPr>
          <a:lstStyle/>
          <a:p>
            <a:r>
              <a:rPr lang="aa-ET" sz="3200" dirty="0"/>
              <a:t>SARS-CoV-2</a:t>
            </a:r>
          </a:p>
        </p:txBody>
      </p:sp>
    </p:spTree>
    <p:extLst>
      <p:ext uri="{BB962C8B-B14F-4D97-AF65-F5344CB8AC3E}">
        <p14:creationId xmlns:p14="http://schemas.microsoft.com/office/powerpoint/2010/main" val="3923735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079A00-E707-934E-946C-D4221C43187F}"/>
              </a:ext>
            </a:extLst>
          </p:cNvPr>
          <p:cNvPicPr>
            <a:picLocks noChangeAspect="1"/>
          </p:cNvPicPr>
          <p:nvPr/>
        </p:nvPicPr>
        <p:blipFill>
          <a:blip r:embed="rId3"/>
          <a:stretch>
            <a:fillRect/>
          </a:stretch>
        </p:blipFill>
        <p:spPr>
          <a:xfrm>
            <a:off x="3899020" y="1148177"/>
            <a:ext cx="2653965" cy="2366924"/>
          </a:xfrm>
          <a:prstGeom prst="rect">
            <a:avLst/>
          </a:prstGeom>
        </p:spPr>
      </p:pic>
      <p:pic>
        <p:nvPicPr>
          <p:cNvPr id="4" name="Picture 3">
            <a:extLst>
              <a:ext uri="{FF2B5EF4-FFF2-40B4-BE49-F238E27FC236}">
                <a16:creationId xmlns:a16="http://schemas.microsoft.com/office/drawing/2014/main" xmlns="" id="{352EB9CF-6090-7744-83FF-8AE41375E0E9}"/>
              </a:ext>
            </a:extLst>
          </p:cNvPr>
          <p:cNvPicPr>
            <a:picLocks noChangeAspect="1"/>
          </p:cNvPicPr>
          <p:nvPr/>
        </p:nvPicPr>
        <p:blipFill>
          <a:blip r:embed="rId4"/>
          <a:stretch>
            <a:fillRect/>
          </a:stretch>
        </p:blipFill>
        <p:spPr>
          <a:xfrm>
            <a:off x="434066" y="926073"/>
            <a:ext cx="3219086" cy="2366924"/>
          </a:xfrm>
          <a:prstGeom prst="rect">
            <a:avLst/>
          </a:prstGeom>
        </p:spPr>
      </p:pic>
      <p:sp>
        <p:nvSpPr>
          <p:cNvPr id="5" name="TextBox 4">
            <a:extLst>
              <a:ext uri="{FF2B5EF4-FFF2-40B4-BE49-F238E27FC236}">
                <a16:creationId xmlns:a16="http://schemas.microsoft.com/office/drawing/2014/main" xmlns="" id="{34505257-3C75-934F-B20B-DA3AD7A6BDCD}"/>
              </a:ext>
            </a:extLst>
          </p:cNvPr>
          <p:cNvSpPr txBox="1"/>
          <p:nvPr/>
        </p:nvSpPr>
        <p:spPr>
          <a:xfrm>
            <a:off x="434066" y="335519"/>
            <a:ext cx="3219086" cy="523220"/>
          </a:xfrm>
          <a:prstGeom prst="rect">
            <a:avLst/>
          </a:prstGeom>
          <a:noFill/>
        </p:spPr>
        <p:txBody>
          <a:bodyPr wrap="none" rtlCol="0">
            <a:spAutoFit/>
          </a:bodyPr>
          <a:lstStyle/>
          <a:p>
            <a:r>
              <a:rPr lang="en-GB" sz="2800" i="0" dirty="0"/>
              <a:t>Rhinolophus </a:t>
            </a:r>
            <a:r>
              <a:rPr lang="en-GB" sz="2800" i="0" dirty="0" err="1"/>
              <a:t>affinis</a:t>
            </a:r>
            <a:endParaRPr lang="aa-ET" sz="2800" i="0" dirty="0"/>
          </a:p>
        </p:txBody>
      </p:sp>
      <p:pic>
        <p:nvPicPr>
          <p:cNvPr id="7" name="Picture 6">
            <a:extLst>
              <a:ext uri="{FF2B5EF4-FFF2-40B4-BE49-F238E27FC236}">
                <a16:creationId xmlns:a16="http://schemas.microsoft.com/office/drawing/2014/main" xmlns="" id="{DA0C175A-CE70-B74F-96CE-E59FDC42B1AE}"/>
              </a:ext>
            </a:extLst>
          </p:cNvPr>
          <p:cNvPicPr>
            <a:picLocks noChangeAspect="1"/>
          </p:cNvPicPr>
          <p:nvPr/>
        </p:nvPicPr>
        <p:blipFill>
          <a:blip r:embed="rId5"/>
          <a:stretch>
            <a:fillRect/>
          </a:stretch>
        </p:blipFill>
        <p:spPr>
          <a:xfrm>
            <a:off x="434066" y="3841151"/>
            <a:ext cx="3219086" cy="2366924"/>
          </a:xfrm>
          <a:prstGeom prst="rect">
            <a:avLst/>
          </a:prstGeom>
        </p:spPr>
      </p:pic>
      <p:pic>
        <p:nvPicPr>
          <p:cNvPr id="8" name="Picture 7">
            <a:extLst>
              <a:ext uri="{FF2B5EF4-FFF2-40B4-BE49-F238E27FC236}">
                <a16:creationId xmlns:a16="http://schemas.microsoft.com/office/drawing/2014/main" xmlns="" id="{586BAEA7-C668-A044-BDFA-2BCD97EF8349}"/>
              </a:ext>
            </a:extLst>
          </p:cNvPr>
          <p:cNvPicPr>
            <a:picLocks noChangeAspect="1"/>
          </p:cNvPicPr>
          <p:nvPr/>
        </p:nvPicPr>
        <p:blipFill>
          <a:blip r:embed="rId6"/>
          <a:stretch>
            <a:fillRect/>
          </a:stretch>
        </p:blipFill>
        <p:spPr>
          <a:xfrm>
            <a:off x="3817626" y="1006723"/>
            <a:ext cx="3548585" cy="5461062"/>
          </a:xfrm>
          <a:prstGeom prst="rect">
            <a:avLst/>
          </a:prstGeom>
        </p:spPr>
      </p:pic>
      <p:sp>
        <p:nvSpPr>
          <p:cNvPr id="9" name="TextBox 8">
            <a:extLst>
              <a:ext uri="{FF2B5EF4-FFF2-40B4-BE49-F238E27FC236}">
                <a16:creationId xmlns:a16="http://schemas.microsoft.com/office/drawing/2014/main" xmlns="" id="{8AD6A9FA-6316-2845-B4C4-19EB6CAF0554}"/>
              </a:ext>
            </a:extLst>
          </p:cNvPr>
          <p:cNvSpPr txBox="1"/>
          <p:nvPr/>
        </p:nvSpPr>
        <p:spPr>
          <a:xfrm>
            <a:off x="244880" y="6171566"/>
            <a:ext cx="9462847" cy="646331"/>
          </a:xfrm>
          <a:prstGeom prst="rect">
            <a:avLst/>
          </a:prstGeom>
          <a:noFill/>
        </p:spPr>
        <p:txBody>
          <a:bodyPr wrap="none" rtlCol="0">
            <a:spAutoFit/>
          </a:bodyPr>
          <a:lstStyle/>
          <a:p>
            <a:r>
              <a:rPr lang="aa-ET" i="1" dirty="0"/>
              <a:t>Tommy Tsan Yuk Lam et al, </a:t>
            </a:r>
            <a:r>
              <a:rPr lang="en-GB" i="1" dirty="0">
                <a:hlinkClick r:id="rId7"/>
              </a:rPr>
              <a:t>https://www.biorxiv.org/content/10.1101/2020.02.13.945485v1.full.pdf</a:t>
            </a:r>
            <a:endParaRPr lang="en-GB" i="1" dirty="0"/>
          </a:p>
          <a:p>
            <a:endParaRPr lang="aa-ET" i="1" dirty="0"/>
          </a:p>
        </p:txBody>
      </p:sp>
      <p:sp>
        <p:nvSpPr>
          <p:cNvPr id="10" name="Rectangle 9">
            <a:extLst>
              <a:ext uri="{FF2B5EF4-FFF2-40B4-BE49-F238E27FC236}">
                <a16:creationId xmlns:a16="http://schemas.microsoft.com/office/drawing/2014/main" xmlns="" id="{9A60C711-AE16-8849-8706-B38667E462BA}"/>
              </a:ext>
            </a:extLst>
          </p:cNvPr>
          <p:cNvSpPr/>
          <p:nvPr/>
        </p:nvSpPr>
        <p:spPr>
          <a:xfrm>
            <a:off x="413446" y="3382081"/>
            <a:ext cx="2839239" cy="461665"/>
          </a:xfrm>
          <a:prstGeom prst="rect">
            <a:avLst/>
          </a:prstGeom>
        </p:spPr>
        <p:txBody>
          <a:bodyPr wrap="none">
            <a:spAutoFit/>
          </a:bodyPr>
          <a:lstStyle/>
          <a:p>
            <a:r>
              <a:rPr lang="en-GB" sz="2400" dirty="0">
                <a:solidFill>
                  <a:srgbClr val="222222"/>
                </a:solidFill>
                <a:latin typeface="arial" panose="020B0604020202020204" pitchFamily="34" charset="0"/>
              </a:rPr>
              <a:t>Manis </a:t>
            </a:r>
            <a:r>
              <a:rPr lang="en-GB" sz="2400" dirty="0" err="1">
                <a:solidFill>
                  <a:srgbClr val="222222"/>
                </a:solidFill>
                <a:latin typeface="arial" panose="020B0604020202020204" pitchFamily="34" charset="0"/>
              </a:rPr>
              <a:t>pentadactyla</a:t>
            </a:r>
            <a:endParaRPr lang="aa-ET" sz="2400" dirty="0"/>
          </a:p>
        </p:txBody>
      </p:sp>
      <p:pic>
        <p:nvPicPr>
          <p:cNvPr id="11" name="Picture 10">
            <a:extLst>
              <a:ext uri="{FF2B5EF4-FFF2-40B4-BE49-F238E27FC236}">
                <a16:creationId xmlns:a16="http://schemas.microsoft.com/office/drawing/2014/main" xmlns="" id="{F070BD47-922E-464A-80AD-3F21B212D364}"/>
              </a:ext>
            </a:extLst>
          </p:cNvPr>
          <p:cNvPicPr>
            <a:picLocks noChangeAspect="1"/>
          </p:cNvPicPr>
          <p:nvPr/>
        </p:nvPicPr>
        <p:blipFill rotWithShape="1">
          <a:blip r:embed="rId8"/>
          <a:srcRect r="1588"/>
          <a:stretch/>
        </p:blipFill>
        <p:spPr>
          <a:xfrm>
            <a:off x="7286104" y="2483656"/>
            <a:ext cx="4471830" cy="2258513"/>
          </a:xfrm>
          <a:prstGeom prst="rect">
            <a:avLst/>
          </a:prstGeom>
        </p:spPr>
      </p:pic>
      <p:pic>
        <p:nvPicPr>
          <p:cNvPr id="12" name="Picture 11">
            <a:extLst>
              <a:ext uri="{FF2B5EF4-FFF2-40B4-BE49-F238E27FC236}">
                <a16:creationId xmlns:a16="http://schemas.microsoft.com/office/drawing/2014/main" xmlns="" id="{675AC273-759C-0B43-A718-680644AFA136}"/>
              </a:ext>
            </a:extLst>
          </p:cNvPr>
          <p:cNvPicPr>
            <a:picLocks noChangeAspect="1"/>
          </p:cNvPicPr>
          <p:nvPr/>
        </p:nvPicPr>
        <p:blipFill rotWithShape="1">
          <a:blip r:embed="rId9"/>
          <a:srcRect l="3850" r="625"/>
          <a:stretch/>
        </p:blipFill>
        <p:spPr>
          <a:xfrm>
            <a:off x="7301406" y="608252"/>
            <a:ext cx="4442795" cy="1892755"/>
          </a:xfrm>
          <a:prstGeom prst="rect">
            <a:avLst/>
          </a:prstGeom>
        </p:spPr>
      </p:pic>
      <p:sp>
        <p:nvSpPr>
          <p:cNvPr id="13" name="Rectangle 12">
            <a:extLst>
              <a:ext uri="{FF2B5EF4-FFF2-40B4-BE49-F238E27FC236}">
                <a16:creationId xmlns:a16="http://schemas.microsoft.com/office/drawing/2014/main" xmlns="" id="{EEE521D2-1B47-5244-B059-938BDFCBDAE8}"/>
              </a:ext>
            </a:extLst>
          </p:cNvPr>
          <p:cNvSpPr/>
          <p:nvPr/>
        </p:nvSpPr>
        <p:spPr>
          <a:xfrm>
            <a:off x="244880" y="6432907"/>
            <a:ext cx="10015342" cy="369332"/>
          </a:xfrm>
          <a:prstGeom prst="rect">
            <a:avLst/>
          </a:prstGeom>
        </p:spPr>
        <p:txBody>
          <a:bodyPr wrap="square">
            <a:spAutoFit/>
          </a:bodyPr>
          <a:lstStyle/>
          <a:p>
            <a:r>
              <a:rPr lang="aa-ET" dirty="0"/>
              <a:t>https://edition.cnn.com/interactive/2014/04/opinion/sutter-change-the-list-pangolin-trafficking/</a:t>
            </a:r>
          </a:p>
        </p:txBody>
      </p:sp>
      <p:sp>
        <p:nvSpPr>
          <p:cNvPr id="3" name="Rectangle 2">
            <a:extLst>
              <a:ext uri="{FF2B5EF4-FFF2-40B4-BE49-F238E27FC236}">
                <a16:creationId xmlns:a16="http://schemas.microsoft.com/office/drawing/2014/main" xmlns="" id="{3EE17E9E-CE96-F542-B8BC-31338F915249}"/>
              </a:ext>
            </a:extLst>
          </p:cNvPr>
          <p:cNvSpPr/>
          <p:nvPr/>
        </p:nvSpPr>
        <p:spPr>
          <a:xfrm>
            <a:off x="7212222" y="4640912"/>
            <a:ext cx="6096000" cy="923330"/>
          </a:xfrm>
          <a:prstGeom prst="rect">
            <a:avLst/>
          </a:prstGeom>
        </p:spPr>
        <p:txBody>
          <a:bodyPr>
            <a:spAutoFit/>
          </a:bodyPr>
          <a:lstStyle/>
          <a:p>
            <a:r>
              <a:rPr lang="en-GB" dirty="0"/>
              <a:t>S</a:t>
            </a:r>
            <a:r>
              <a:rPr lang="aa-ET" dirty="0"/>
              <a:t>cales for traditional medicine (lactation)</a:t>
            </a:r>
          </a:p>
          <a:p>
            <a:r>
              <a:rPr lang="aa-ET" dirty="0"/>
              <a:t>Food ($350 per piece, Vietnam restaurant)</a:t>
            </a:r>
          </a:p>
          <a:p>
            <a:r>
              <a:rPr lang="aa-ET" dirty="0"/>
              <a:t>Critically endangered species</a:t>
            </a:r>
          </a:p>
        </p:txBody>
      </p:sp>
    </p:spTree>
    <p:extLst>
      <p:ext uri="{BB962C8B-B14F-4D97-AF65-F5344CB8AC3E}">
        <p14:creationId xmlns:p14="http://schemas.microsoft.com/office/powerpoint/2010/main" val="4053183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7939</TotalTime>
  <Words>1860</Words>
  <Application>Microsoft Office PowerPoint</Application>
  <PresentationFormat>Breedbeeld</PresentationFormat>
  <Paragraphs>377</Paragraphs>
  <Slides>61</Slides>
  <Notes>6</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61</vt:i4>
      </vt:variant>
    </vt:vector>
  </HeadingPairs>
  <TitlesOfParts>
    <vt:vector size="70" baseType="lpstr">
      <vt:lpstr>ＭＳ Ｐゴシック</vt:lpstr>
      <vt:lpstr>Arial</vt:lpstr>
      <vt:lpstr>Arial</vt:lpstr>
      <vt:lpstr>Calibri</vt:lpstr>
      <vt:lpstr>Calibri Light</vt:lpstr>
      <vt:lpstr>Cambria</vt:lpstr>
      <vt:lpstr>Mangal</vt:lpstr>
      <vt:lpstr>Wingdings</vt:lpstr>
      <vt:lpstr>Office Theme</vt:lpstr>
      <vt:lpstr>COVID-19: Lessen voor de toekomst Prof Dr Marion Koopmans   </vt:lpstr>
      <vt:lpstr>PowerPoint-presentatie</vt:lpstr>
      <vt:lpstr>China en levende dieren markten </vt:lpstr>
      <vt:lpstr>Het eerste bewijs</vt:lpstr>
      <vt:lpstr>PowerPoint-presentatie</vt:lpstr>
      <vt:lpstr>PowerPoint-presentatie</vt:lpstr>
      <vt:lpstr>PowerPoint-presentatie</vt:lpstr>
      <vt:lpstr>PowerPoint-presentatie</vt:lpstr>
      <vt:lpstr>PowerPoint-presentatie</vt:lpstr>
      <vt:lpstr>PowerPoint-presentatie</vt:lpstr>
      <vt:lpstr>Ernst en omvang van de uitbraak vaststellen: een lastige vraag</vt:lpstr>
      <vt:lpstr>Pandemics are very different: introducing the pandemic severity index</vt:lpstr>
      <vt:lpstr>Spaanse griep, 1918, 1-2% CFR, maar andere leeftijdsverdeling</vt:lpstr>
      <vt:lpstr>Key successes</vt:lpstr>
      <vt:lpstr>PowerPoint-presentatie</vt:lpstr>
      <vt:lpstr>PowerPoint-presentatie</vt:lpstr>
      <vt:lpstr>PowerPoint-presentatie</vt:lpstr>
      <vt:lpstr>PowerPoint-presentatie</vt:lpstr>
      <vt:lpstr>PowerPoint-presentatie</vt:lpstr>
      <vt:lpstr>PowerPoint-presentatie</vt:lpstr>
      <vt:lpstr>Key challenges</vt:lpstr>
      <vt:lpstr>Data science challenges  Global risk map, 1-11-2021</vt:lpstr>
      <vt:lpstr>A challenge: the changing “meaning” of registered cases (example for European region)</vt:lpstr>
      <vt:lpstr>Contributors to long term pandemic control</vt:lpstr>
      <vt:lpstr>PowerPoint-presentatie</vt:lpstr>
      <vt:lpstr>PowerPoint-presentatie</vt:lpstr>
      <vt:lpstr>PowerPoint-presentatie</vt:lpstr>
      <vt:lpstr>PowerPoint-presentatie</vt:lpstr>
      <vt:lpstr>PowerPoint-presentatie</vt:lpstr>
      <vt:lpstr>PowerPoint-presentatie</vt:lpstr>
      <vt:lpstr>Main types of genetic variation in viral genomes</vt:lpstr>
      <vt:lpstr>Consequences of genomic diversification</vt:lpstr>
      <vt:lpstr>PowerPoint-presentatie</vt:lpstr>
      <vt:lpstr>PowerPoint-presentatie</vt:lpstr>
      <vt:lpstr>PowerPoint-presentatie</vt:lpstr>
      <vt:lpstr>PowerPoint-presentatie</vt:lpstr>
      <vt:lpstr>PowerPoint-presentatie</vt:lpstr>
      <vt:lpstr>PowerPoint-presentatie</vt:lpstr>
      <vt:lpstr>Vergelijking 2020</vt:lpstr>
      <vt:lpstr>Wat “doet” influenza komend seizoen: een complexe vraag </vt:lpstr>
      <vt:lpstr>Uitblijven van de piek en immuniteit</vt:lpstr>
      <vt:lpstr>Vervroegen van de  seizoenspiek?</vt:lpstr>
      <vt:lpstr>Wat is de te verwachten omvang?</vt:lpstr>
      <vt:lpstr>PowerPoint-presentatie</vt:lpstr>
      <vt:lpstr>Influenza surveillance en vaccin stam selectie</vt:lpstr>
      <vt:lpstr>PowerPoint-presentatie</vt:lpstr>
      <vt:lpstr>PowerPoint-presentatie</vt:lpstr>
      <vt:lpstr>PowerPoint-presentatie</vt:lpstr>
      <vt:lpstr>&gt; 1990: the 4th epidemiological transition, new diseases resulting from human behavior and impact on the planet </vt:lpstr>
      <vt:lpstr>Current approach: investigation of disease ecology mostly after spillover to humans/livestock </vt:lpstr>
      <vt:lpstr>EID preparedness research </vt:lpstr>
      <vt:lpstr>Vragen bij een virale spillover</vt:lpstr>
      <vt:lpstr>Spillovers:  Can we predict which viruses can jump species?  H5N6, H7N9, Nipah,  MERS, Monkeypox…. </vt:lpstr>
      <vt:lpstr>PowerPoint-presentatie</vt:lpstr>
      <vt:lpstr>Explosive spread: Can we predict risk of (urban) amplification? Ebola, MERS CoV, Lassa, Nipah, …. </vt:lpstr>
      <vt:lpstr>Can we predict cycle transitions? Zika, dengue, chikungunya, yellow fever…</vt:lpstr>
      <vt:lpstr>Changing suitability of North-West Europe for arboviruses</vt:lpstr>
      <vt:lpstr>PowerPoint-presentatie</vt:lpstr>
      <vt:lpstr>PowerPoint-presentatie</vt:lpstr>
      <vt:lpstr>Pandemic preparedness</vt:lpstr>
      <vt:lpstr>Acknowledgements</vt:lpstr>
    </vt:vector>
  </TitlesOfParts>
  <Company>Erasmus MC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 Geurts van Kessel</dc:creator>
  <cp:lastModifiedBy>Gast account</cp:lastModifiedBy>
  <cp:revision>168</cp:revision>
  <dcterms:created xsi:type="dcterms:W3CDTF">2021-02-18T11:37:03Z</dcterms:created>
  <dcterms:modified xsi:type="dcterms:W3CDTF">2021-11-01T20:31:17Z</dcterms:modified>
</cp:coreProperties>
</file>