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media1.mp4" ContentType="video/unknown"/>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9" name="Shape 179"/>
          <p:cNvSpPr/>
          <p:nvPr>
            <p:ph type="sldImg"/>
          </p:nvPr>
        </p:nvSpPr>
        <p:spPr>
          <a:xfrm>
            <a:off x="1143000" y="685800"/>
            <a:ext cx="4572000" cy="3429000"/>
          </a:xfrm>
          <a:prstGeom prst="rect">
            <a:avLst/>
          </a:prstGeom>
        </p:spPr>
        <p:txBody>
          <a:bodyPr/>
          <a:lstStyle/>
          <a:p>
            <a:pPr/>
          </a:p>
        </p:txBody>
      </p:sp>
      <p:sp>
        <p:nvSpPr>
          <p:cNvPr id="180" name="Shape 1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Slide Number"/>
          <p:cNvSpPr txBox="1"/>
          <p:nvPr>
            <p:ph type="sldNum" sz="quarter" idx="2"/>
          </p:nvPr>
        </p:nvSpPr>
        <p:spPr>
          <a:xfrm>
            <a:off x="23290658" y="12893628"/>
            <a:ext cx="623824" cy="626738"/>
          </a:xfrm>
          <a:prstGeom prst="rect">
            <a:avLst/>
          </a:prstGeom>
        </p:spPr>
        <p:txBody>
          <a:bodyPr lIns="121919" tIns="121919" rIns="121919" bIns="121919" anchor="ctr"/>
          <a:lstStyle>
            <a:lvl1pPr algn="r" defTabSz="1219200">
              <a:defRPr sz="2600">
                <a:solidFill>
                  <a:srgbClr val="00A6D6"/>
                </a:solidFill>
                <a:latin typeface="Arial"/>
                <a:ea typeface="Arial"/>
                <a:cs typeface="Arial"/>
                <a:sym typeface="Arial"/>
              </a:defRPr>
            </a:lvl1pPr>
          </a:lstStyle>
          <a:p>
            <a:pPr/>
            <a:fld id="{86CB4B4D-7CA3-9044-876B-883B54F8677D}" type="slidenum"/>
          </a:p>
        </p:txBody>
      </p:sp>
      <p:pic>
        <p:nvPicPr>
          <p:cNvPr id="118" name="TUDelft_LogoZWART.eps" descr="TUDelft_LogoZWART.eps"/>
          <p:cNvPicPr>
            <a:picLocks noChangeAspect="1"/>
          </p:cNvPicPr>
          <p:nvPr/>
        </p:nvPicPr>
        <p:blipFill>
          <a:blip r:embed="rId2">
            <a:extLst/>
          </a:blip>
          <a:stretch>
            <a:fillRect/>
          </a:stretch>
        </p:blipFill>
        <p:spPr>
          <a:xfrm>
            <a:off x="556330" y="12040189"/>
            <a:ext cx="2944785" cy="1148467"/>
          </a:xfrm>
          <a:prstGeom prst="rect">
            <a:avLst/>
          </a:prstGeom>
          <a:ln w="12700">
            <a:miter lim="400000"/>
          </a:ln>
        </p:spPr>
      </p:pic>
      <p:sp>
        <p:nvSpPr>
          <p:cNvPr id="119" name="Title Text"/>
          <p:cNvSpPr txBox="1"/>
          <p:nvPr>
            <p:ph type="title"/>
          </p:nvPr>
        </p:nvSpPr>
        <p:spPr>
          <a:xfrm>
            <a:off x="4726410" y="549277"/>
            <a:ext cx="18908036" cy="2286001"/>
          </a:xfrm>
          <a:prstGeom prst="rect">
            <a:avLst/>
          </a:prstGeom>
        </p:spPr>
        <p:txBody>
          <a:bodyPr lIns="121919" tIns="121919" rIns="121919" bIns="121919"/>
          <a:lstStyle>
            <a:lvl1pPr algn="l" defTabSz="1219200">
              <a:defRPr sz="9600">
                <a:solidFill>
                  <a:srgbClr val="00A6D6"/>
                </a:solidFill>
                <a:latin typeface="Arial"/>
                <a:ea typeface="Arial"/>
                <a:cs typeface="Arial"/>
                <a:sym typeface="Arial"/>
              </a:defRPr>
            </a:lvl1pPr>
          </a:lstStyle>
          <a:p>
            <a:pPr/>
            <a:r>
              <a:t>Title Text</a:t>
            </a:r>
          </a:p>
        </p:txBody>
      </p:sp>
      <p:sp>
        <p:nvSpPr>
          <p:cNvPr id="120" name="Body Level One…"/>
          <p:cNvSpPr txBox="1"/>
          <p:nvPr>
            <p:ph type="body" idx="1"/>
          </p:nvPr>
        </p:nvSpPr>
        <p:spPr>
          <a:xfrm>
            <a:off x="4726410" y="3200399"/>
            <a:ext cx="18908036" cy="9641471"/>
          </a:xfrm>
          <a:prstGeom prst="rect">
            <a:avLst/>
          </a:prstGeom>
        </p:spPr>
        <p:txBody>
          <a:bodyPr lIns="121919" tIns="121919" rIns="121919" bIns="121919" anchor="t"/>
          <a:lstStyle>
            <a:lvl1pPr marL="906235" indent="-906235" defTabSz="1219200">
              <a:spcBef>
                <a:spcPts val="1700"/>
              </a:spcBef>
              <a:buClr>
                <a:srgbClr val="00A6D6"/>
              </a:buClr>
              <a:buSzPct val="100000"/>
              <a:buFont typeface="Arial"/>
              <a:defRPr sz="7400">
                <a:latin typeface="Arial"/>
                <a:ea typeface="Arial"/>
                <a:cs typeface="Arial"/>
                <a:sym typeface="Arial"/>
              </a:defRPr>
            </a:lvl1pPr>
            <a:lvl2pPr marL="1338262" indent="-881062" defTabSz="1219200">
              <a:spcBef>
                <a:spcPts val="1700"/>
              </a:spcBef>
              <a:buClr>
                <a:srgbClr val="00A6D6"/>
              </a:buClr>
              <a:buSzPct val="100000"/>
              <a:buFont typeface="Arial"/>
              <a:buChar char="–"/>
              <a:defRPr sz="7400">
                <a:latin typeface="Arial"/>
                <a:ea typeface="Arial"/>
                <a:cs typeface="Arial"/>
                <a:sym typeface="Arial"/>
              </a:defRPr>
            </a:lvl2pPr>
            <a:lvl3pPr marL="1619250" indent="-704850" defTabSz="1219200">
              <a:spcBef>
                <a:spcPts val="1700"/>
              </a:spcBef>
              <a:buClr>
                <a:srgbClr val="00A6D6"/>
              </a:buClr>
              <a:buSzPct val="100000"/>
              <a:buFont typeface="Arial"/>
              <a:defRPr sz="7400">
                <a:latin typeface="Arial"/>
                <a:ea typeface="Arial"/>
                <a:cs typeface="Arial"/>
                <a:sym typeface="Arial"/>
              </a:defRPr>
            </a:lvl3pPr>
            <a:lvl4pPr marL="2217420" indent="-845820" defTabSz="1219200">
              <a:spcBef>
                <a:spcPts val="1700"/>
              </a:spcBef>
              <a:buClr>
                <a:srgbClr val="00A6D6"/>
              </a:buClr>
              <a:buSzPct val="100000"/>
              <a:buFont typeface="Arial"/>
              <a:buChar char="–"/>
              <a:defRPr sz="7400">
                <a:latin typeface="Arial"/>
                <a:ea typeface="Arial"/>
                <a:cs typeface="Arial"/>
                <a:sym typeface="Arial"/>
              </a:defRPr>
            </a:lvl4pPr>
            <a:lvl5pPr marL="2674620" indent="-845820" defTabSz="1219200">
              <a:spcBef>
                <a:spcPts val="1700"/>
              </a:spcBef>
              <a:buClr>
                <a:srgbClr val="00A6D6"/>
              </a:buClr>
              <a:buSzPct val="100000"/>
              <a:buFont typeface="Arial"/>
              <a:buChar char="»"/>
              <a:defRPr sz="7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pic>
        <p:nvPicPr>
          <p:cNvPr id="127" name="TU_P5#white.eps" descr="TU_P5#white.eps"/>
          <p:cNvPicPr>
            <a:picLocks noChangeAspect="1"/>
          </p:cNvPicPr>
          <p:nvPr/>
        </p:nvPicPr>
        <p:blipFill>
          <a:blip r:embed="rId2">
            <a:extLst/>
          </a:blip>
          <a:stretch>
            <a:fillRect/>
          </a:stretch>
        </p:blipFill>
        <p:spPr>
          <a:xfrm>
            <a:off x="267370" y="12216490"/>
            <a:ext cx="3650356" cy="1686465"/>
          </a:xfrm>
          <a:prstGeom prst="rect">
            <a:avLst/>
          </a:prstGeom>
          <a:ln w="12700">
            <a:miter lim="400000"/>
          </a:ln>
        </p:spPr>
      </p:pic>
      <p:sp>
        <p:nvSpPr>
          <p:cNvPr id="128" name="Slide Number"/>
          <p:cNvSpPr txBox="1"/>
          <p:nvPr>
            <p:ph type="sldNum" sz="quarter" idx="2"/>
          </p:nvPr>
        </p:nvSpPr>
        <p:spPr>
          <a:xfrm>
            <a:off x="23290658" y="12893628"/>
            <a:ext cx="623824" cy="626738"/>
          </a:xfrm>
          <a:prstGeom prst="rect">
            <a:avLst/>
          </a:prstGeom>
        </p:spPr>
        <p:txBody>
          <a:bodyPr lIns="121919" tIns="121919" rIns="121919" bIns="121919" anchor="ctr"/>
          <a:lstStyle>
            <a:lvl1pPr algn="r" defTabSz="1219200">
              <a:defRPr sz="2600">
                <a:solidFill>
                  <a:srgbClr val="00A6D6"/>
                </a:solidFill>
                <a:latin typeface="Arial"/>
                <a:ea typeface="Arial"/>
                <a:cs typeface="Arial"/>
                <a:sym typeface="Arial"/>
              </a:defRPr>
            </a:lvl1pPr>
          </a:lstStyle>
          <a:p>
            <a:pPr/>
            <a:fld id="{86CB4B4D-7CA3-9044-876B-883B54F8677D}" type="slidenum"/>
          </a:p>
        </p:txBody>
      </p:sp>
      <p:sp>
        <p:nvSpPr>
          <p:cNvPr id="129" name="Rectangle"/>
          <p:cNvSpPr/>
          <p:nvPr/>
        </p:nvSpPr>
        <p:spPr>
          <a:xfrm>
            <a:off x="-1" y="-1"/>
            <a:ext cx="4203692" cy="13730690"/>
          </a:xfrm>
          <a:prstGeom prst="rect">
            <a:avLst/>
          </a:prstGeom>
          <a:solidFill>
            <a:srgbClr val="00A6D6"/>
          </a:solidFill>
          <a:ln w="12700">
            <a:miter lim="400000"/>
          </a:ln>
        </p:spPr>
        <p:txBody>
          <a:bodyPr lIns="121919" tIns="121919" rIns="121919" bIns="121919" anchor="ctr"/>
          <a:lstStyle/>
          <a:p>
            <a:pPr algn="r" defTabSz="1219200">
              <a:defRPr b="0" sz="5600">
                <a:latin typeface="Tahoma"/>
                <a:ea typeface="Tahoma"/>
                <a:cs typeface="Tahoma"/>
                <a:sym typeface="Tahoma"/>
              </a:defRPr>
            </a:pPr>
          </a:p>
        </p:txBody>
      </p:sp>
      <p:pic>
        <p:nvPicPr>
          <p:cNvPr id="130" name="TU_P5#white.eps" descr="TU_P5#white.eps"/>
          <p:cNvPicPr>
            <a:picLocks noChangeAspect="1"/>
          </p:cNvPicPr>
          <p:nvPr/>
        </p:nvPicPr>
        <p:blipFill>
          <a:blip r:embed="rId2">
            <a:extLst/>
          </a:blip>
          <a:stretch>
            <a:fillRect/>
          </a:stretch>
        </p:blipFill>
        <p:spPr>
          <a:xfrm>
            <a:off x="267370" y="11704880"/>
            <a:ext cx="3650356" cy="2248620"/>
          </a:xfrm>
          <a:prstGeom prst="rect">
            <a:avLst/>
          </a:prstGeom>
          <a:ln w="12700">
            <a:miter lim="400000"/>
          </a:ln>
        </p:spPr>
      </p:pic>
      <p:sp>
        <p:nvSpPr>
          <p:cNvPr id="131" name="Title Text"/>
          <p:cNvSpPr txBox="1"/>
          <p:nvPr>
            <p:ph type="title"/>
          </p:nvPr>
        </p:nvSpPr>
        <p:spPr>
          <a:xfrm>
            <a:off x="4701615" y="549277"/>
            <a:ext cx="18950572" cy="2286001"/>
          </a:xfrm>
          <a:prstGeom prst="rect">
            <a:avLst/>
          </a:prstGeom>
        </p:spPr>
        <p:txBody>
          <a:bodyPr lIns="121919" tIns="121919" rIns="121919" bIns="121919"/>
          <a:lstStyle>
            <a:lvl1pPr algn="l" defTabSz="1219200">
              <a:defRPr sz="9600">
                <a:solidFill>
                  <a:srgbClr val="00A6D6"/>
                </a:solidFill>
                <a:latin typeface="Arial"/>
                <a:ea typeface="Arial"/>
                <a:cs typeface="Arial"/>
                <a:sym typeface="Arial"/>
              </a:defRPr>
            </a:lvl1pPr>
          </a:lstStyle>
          <a:p>
            <a:pPr/>
            <a:r>
              <a:t>Title Text</a:t>
            </a:r>
          </a:p>
        </p:txBody>
      </p:sp>
      <p:sp>
        <p:nvSpPr>
          <p:cNvPr id="132" name="Body Level One…"/>
          <p:cNvSpPr txBox="1"/>
          <p:nvPr>
            <p:ph type="body" idx="1"/>
          </p:nvPr>
        </p:nvSpPr>
        <p:spPr>
          <a:xfrm>
            <a:off x="4701615" y="3200399"/>
            <a:ext cx="18950572" cy="9296327"/>
          </a:xfrm>
          <a:prstGeom prst="rect">
            <a:avLst/>
          </a:prstGeom>
        </p:spPr>
        <p:txBody>
          <a:bodyPr lIns="121919" tIns="121919" rIns="121919" bIns="121919" anchor="t"/>
          <a:lstStyle>
            <a:lvl1pPr marL="906235" indent="-906235" defTabSz="1219200">
              <a:spcBef>
                <a:spcPts val="1700"/>
              </a:spcBef>
              <a:buClr>
                <a:srgbClr val="00A6D6"/>
              </a:buClr>
              <a:buSzPct val="100000"/>
              <a:buFont typeface="Arial"/>
              <a:defRPr sz="7400">
                <a:latin typeface="Arial"/>
                <a:ea typeface="Arial"/>
                <a:cs typeface="Arial"/>
                <a:sym typeface="Arial"/>
              </a:defRPr>
            </a:lvl1pPr>
            <a:lvl2pPr marL="1338262" indent="-881062" defTabSz="1219200">
              <a:spcBef>
                <a:spcPts val="1700"/>
              </a:spcBef>
              <a:buClr>
                <a:srgbClr val="00A6D6"/>
              </a:buClr>
              <a:buSzPct val="100000"/>
              <a:buFont typeface="Arial"/>
              <a:buChar char="–"/>
              <a:defRPr sz="7400">
                <a:latin typeface="Arial"/>
                <a:ea typeface="Arial"/>
                <a:cs typeface="Arial"/>
                <a:sym typeface="Arial"/>
              </a:defRPr>
            </a:lvl2pPr>
            <a:lvl3pPr marL="1619250" indent="-704850" defTabSz="1219200">
              <a:spcBef>
                <a:spcPts val="1700"/>
              </a:spcBef>
              <a:buClr>
                <a:srgbClr val="00A6D6"/>
              </a:buClr>
              <a:buSzPct val="100000"/>
              <a:buFont typeface="Arial"/>
              <a:defRPr sz="7400">
                <a:latin typeface="Arial"/>
                <a:ea typeface="Arial"/>
                <a:cs typeface="Arial"/>
                <a:sym typeface="Arial"/>
              </a:defRPr>
            </a:lvl3pPr>
            <a:lvl4pPr marL="2217420" indent="-845820" defTabSz="1219200">
              <a:spcBef>
                <a:spcPts val="1700"/>
              </a:spcBef>
              <a:buClr>
                <a:srgbClr val="00A6D6"/>
              </a:buClr>
              <a:buSzPct val="100000"/>
              <a:buFont typeface="Arial"/>
              <a:buChar char="–"/>
              <a:defRPr sz="7400">
                <a:latin typeface="Arial"/>
                <a:ea typeface="Arial"/>
                <a:cs typeface="Arial"/>
                <a:sym typeface="Arial"/>
              </a:defRPr>
            </a:lvl4pPr>
            <a:lvl5pPr marL="2674620" indent="-845820" defTabSz="1219200">
              <a:spcBef>
                <a:spcPts val="1700"/>
              </a:spcBef>
              <a:buClr>
                <a:srgbClr val="00A6D6"/>
              </a:buClr>
              <a:buSzPct val="100000"/>
              <a:buFont typeface="Arial"/>
              <a:buChar char="»"/>
              <a:defRPr sz="7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kst">
    <p:spTree>
      <p:nvGrpSpPr>
        <p:cNvPr id="1" name=""/>
        <p:cNvGrpSpPr/>
        <p:nvPr/>
      </p:nvGrpSpPr>
      <p:grpSpPr>
        <a:xfrm>
          <a:off x="0" y="0"/>
          <a:ext cx="0" cy="0"/>
          <a:chOff x="0" y="0"/>
          <a:chExt cx="0" cy="0"/>
        </a:xfrm>
      </p:grpSpPr>
      <p:grpSp>
        <p:nvGrpSpPr>
          <p:cNvPr id="151" name="Groep 9"/>
          <p:cNvGrpSpPr/>
          <p:nvPr/>
        </p:nvGrpSpPr>
        <p:grpSpPr>
          <a:xfrm>
            <a:off x="5965021" y="-2457310"/>
            <a:ext cx="12453955" cy="980807"/>
            <a:chOff x="0" y="0"/>
            <a:chExt cx="12453954" cy="980806"/>
          </a:xfrm>
        </p:grpSpPr>
        <p:sp>
          <p:nvSpPr>
            <p:cNvPr id="139" name="Rechthoek 36"/>
            <p:cNvSpPr/>
            <p:nvPr/>
          </p:nvSpPr>
          <p:spPr>
            <a:xfrm rot="16200000">
              <a:off x="6015596" y="-5457551"/>
              <a:ext cx="422761" cy="12453956"/>
            </a:xfrm>
            <a:prstGeom prst="rect">
              <a:avLst/>
            </a:prstGeom>
            <a:solidFill>
              <a:srgbClr val="00A6D6"/>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grpSp>
          <p:nvGrpSpPr>
            <p:cNvPr id="150" name="Groep 8"/>
            <p:cNvGrpSpPr/>
            <p:nvPr/>
          </p:nvGrpSpPr>
          <p:grpSpPr>
            <a:xfrm>
              <a:off x="-1" y="0"/>
              <a:ext cx="12453955" cy="422767"/>
              <a:chOff x="-1" y="0"/>
              <a:chExt cx="12453954" cy="422766"/>
            </a:xfrm>
          </p:grpSpPr>
          <p:sp>
            <p:nvSpPr>
              <p:cNvPr id="140" name="Rechthoek 6"/>
              <p:cNvSpPr/>
              <p:nvPr/>
            </p:nvSpPr>
            <p:spPr>
              <a:xfrm rot="16200000">
                <a:off x="336382" y="-336380"/>
                <a:ext cx="422763" cy="1095531"/>
              </a:xfrm>
              <a:prstGeom prst="rect">
                <a:avLst/>
              </a:prstGeom>
              <a:solidFill>
                <a:srgbClr val="017188"/>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1" name="Rechthoek 29"/>
              <p:cNvSpPr/>
              <p:nvPr/>
            </p:nvSpPr>
            <p:spPr>
              <a:xfrm rot="16200000">
                <a:off x="1598429" y="-336380"/>
                <a:ext cx="422763" cy="1095531"/>
              </a:xfrm>
              <a:prstGeom prst="rect">
                <a:avLst/>
              </a:prstGeom>
              <a:solidFill>
                <a:srgbClr val="0066A2"/>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2" name="Rechthoek 30"/>
              <p:cNvSpPr/>
              <p:nvPr/>
            </p:nvSpPr>
            <p:spPr>
              <a:xfrm rot="16200000">
                <a:off x="2860477" y="-336380"/>
                <a:ext cx="422763" cy="1095531"/>
              </a:xfrm>
              <a:prstGeom prst="rect">
                <a:avLst/>
              </a:prstGeom>
              <a:solidFill>
                <a:srgbClr val="00B7D3"/>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3" name="Rechthoek 31"/>
              <p:cNvSpPr/>
              <p:nvPr/>
            </p:nvSpPr>
            <p:spPr>
              <a:xfrm rot="16200000">
                <a:off x="4122525" y="-336380"/>
                <a:ext cx="422763" cy="1095531"/>
              </a:xfrm>
              <a:prstGeom prst="rect">
                <a:avLst/>
              </a:prstGeom>
              <a:solidFill>
                <a:srgbClr val="00A390"/>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4" name="Rechthoek 32"/>
              <p:cNvSpPr/>
              <p:nvPr/>
            </p:nvSpPr>
            <p:spPr>
              <a:xfrm rot="16200000">
                <a:off x="5384572" y="-336380"/>
                <a:ext cx="422763" cy="1095531"/>
              </a:xfrm>
              <a:prstGeom prst="rect">
                <a:avLst/>
              </a:prstGeom>
              <a:solidFill>
                <a:srgbClr val="61A4B4"/>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5" name="Rechthoek 33"/>
              <p:cNvSpPr/>
              <p:nvPr/>
            </p:nvSpPr>
            <p:spPr>
              <a:xfrm rot="16200000">
                <a:off x="6646620" y="-336380"/>
                <a:ext cx="422763" cy="1095531"/>
              </a:xfrm>
              <a:prstGeom prst="rect">
                <a:avLst/>
              </a:prstGeom>
              <a:solidFill>
                <a:srgbClr val="82D7C6"/>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6" name="Rechthoek 34"/>
              <p:cNvSpPr/>
              <p:nvPr/>
            </p:nvSpPr>
            <p:spPr>
              <a:xfrm rot="16200000">
                <a:off x="7908669" y="-336380"/>
                <a:ext cx="422763" cy="1095531"/>
              </a:xfrm>
              <a:prstGeom prst="rect">
                <a:avLst/>
              </a:prstGeom>
              <a:solidFill>
                <a:srgbClr val="C3312F"/>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7" name="Rechthoek 37"/>
              <p:cNvSpPr/>
              <p:nvPr/>
            </p:nvSpPr>
            <p:spPr>
              <a:xfrm rot="16200000">
                <a:off x="9170716" y="-336382"/>
                <a:ext cx="422763" cy="1095531"/>
              </a:xfrm>
              <a:prstGeom prst="rect">
                <a:avLst/>
              </a:prstGeom>
              <a:solidFill>
                <a:srgbClr val="99D28C"/>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8" name="Rechthoek 38"/>
              <p:cNvSpPr/>
              <p:nvPr/>
            </p:nvSpPr>
            <p:spPr>
              <a:xfrm rot="16200000">
                <a:off x="10432761" y="-336382"/>
                <a:ext cx="422763" cy="1095529"/>
              </a:xfrm>
              <a:prstGeom prst="rect">
                <a:avLst/>
              </a:prstGeom>
              <a:solidFill>
                <a:srgbClr val="EB7246"/>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sp>
            <p:nvSpPr>
              <p:cNvPr id="149" name="Rechthoek 39"/>
              <p:cNvSpPr/>
              <p:nvPr/>
            </p:nvSpPr>
            <p:spPr>
              <a:xfrm rot="16200000">
                <a:off x="11694807" y="-336384"/>
                <a:ext cx="422763" cy="1095531"/>
              </a:xfrm>
              <a:prstGeom prst="rect">
                <a:avLst/>
              </a:prstGeom>
              <a:solidFill>
                <a:srgbClr val="F1BE3E"/>
              </a:solidFill>
              <a:ln w="12700" cap="flat">
                <a:noFill/>
                <a:miter lim="400000"/>
              </a:ln>
              <a:effectLst/>
            </p:spPr>
            <p:txBody>
              <a:bodyPr wrap="square" lIns="91437" tIns="91437" rIns="91437" bIns="91437" numCol="1" anchor="ctr">
                <a:noAutofit/>
              </a:bodyPr>
              <a:lstStyle/>
              <a:p>
                <a:pPr defTabSz="1828800">
                  <a:defRPr b="0" sz="3200">
                    <a:solidFill>
                      <a:srgbClr val="FFFFFF"/>
                    </a:solidFill>
                    <a:latin typeface="Arial"/>
                    <a:ea typeface="Arial"/>
                    <a:cs typeface="Arial"/>
                    <a:sym typeface="Arial"/>
                  </a:defRPr>
                </a:pPr>
              </a:p>
            </p:txBody>
          </p:sp>
        </p:grpSp>
      </p:grpSp>
      <p:sp>
        <p:nvSpPr>
          <p:cNvPr id="152" name="Plaats hier je titel"/>
          <p:cNvSpPr txBox="1"/>
          <p:nvPr>
            <p:ph type="title" hasCustomPrompt="1"/>
          </p:nvPr>
        </p:nvSpPr>
        <p:spPr>
          <a:xfrm>
            <a:off x="1396999" y="1482997"/>
            <a:ext cx="21550145" cy="980803"/>
          </a:xfrm>
          <a:prstGeom prst="rect">
            <a:avLst/>
          </a:prstGeom>
        </p:spPr>
        <p:txBody>
          <a:bodyPr lIns="0" tIns="0" rIns="0" bIns="0" anchor="t"/>
          <a:lstStyle>
            <a:lvl1pPr algn="l" defTabSz="1828800">
              <a:lnSpc>
                <a:spcPct val="90000"/>
              </a:lnSpc>
              <a:tabLst>
                <a:tab pos="2489200" algn="l"/>
              </a:tabLst>
              <a:defRPr sz="6400">
                <a:solidFill>
                  <a:srgbClr val="00A6D6"/>
                </a:solidFill>
                <a:latin typeface="Roboto Slab Regular Regular"/>
                <a:ea typeface="Roboto Slab Regular Regular"/>
                <a:cs typeface="Roboto Slab Regular Regular"/>
                <a:sym typeface="Roboto Slab Regular Regular"/>
              </a:defRPr>
            </a:lvl1pPr>
          </a:lstStyle>
          <a:p>
            <a:pPr/>
            <a:r>
              <a:t>Plaats hier je titel</a:t>
            </a:r>
          </a:p>
        </p:txBody>
      </p:sp>
      <p:sp>
        <p:nvSpPr>
          <p:cNvPr id="153" name="Body Level One…"/>
          <p:cNvSpPr txBox="1"/>
          <p:nvPr>
            <p:ph type="body" idx="1" hasCustomPrompt="1"/>
          </p:nvPr>
        </p:nvSpPr>
        <p:spPr>
          <a:xfrm>
            <a:off x="1396999" y="3183799"/>
            <a:ext cx="21547001" cy="8712929"/>
          </a:xfrm>
          <a:prstGeom prst="rect">
            <a:avLst/>
          </a:prstGeom>
        </p:spPr>
        <p:txBody>
          <a:bodyPr lIns="0" tIns="0" rIns="0" bIns="0" anchor="t"/>
          <a:lstStyle>
            <a:lvl1pPr marL="527050" indent="-527050" defTabSz="1438273">
              <a:lnSpc>
                <a:spcPct val="90000"/>
              </a:lnSpc>
              <a:spcBef>
                <a:spcPts val="2400"/>
              </a:spcBef>
              <a:buClr>
                <a:srgbClr val="00A6D6"/>
              </a:buClr>
              <a:buSzPct val="100000"/>
              <a:buChar char="▪"/>
              <a:defRPr sz="3200">
                <a:latin typeface="Arial"/>
                <a:ea typeface="Arial"/>
                <a:cs typeface="Arial"/>
                <a:sym typeface="Arial"/>
              </a:defRPr>
            </a:lvl1pPr>
            <a:lvl2pPr marL="812800" indent="-549275" defTabSz="1438273">
              <a:lnSpc>
                <a:spcPct val="90000"/>
              </a:lnSpc>
              <a:spcBef>
                <a:spcPts val="2400"/>
              </a:spcBef>
              <a:buClr>
                <a:srgbClr val="00A6D6"/>
              </a:buClr>
              <a:buSzPct val="100000"/>
              <a:buChar char="▪"/>
              <a:defRPr sz="3200">
                <a:latin typeface="Arial"/>
                <a:ea typeface="Arial"/>
                <a:cs typeface="Arial"/>
                <a:sym typeface="Arial"/>
              </a:defRPr>
            </a:lvl2pPr>
            <a:lvl3pPr marL="0" indent="0" defTabSz="1438273">
              <a:lnSpc>
                <a:spcPct val="90000"/>
              </a:lnSpc>
              <a:spcBef>
                <a:spcPts val="2400"/>
              </a:spcBef>
              <a:buClr>
                <a:srgbClr val="00A6D6"/>
              </a:buClr>
              <a:buSzTx/>
              <a:buNone/>
              <a:defRPr sz="3200">
                <a:latin typeface="Arial"/>
                <a:ea typeface="Arial"/>
                <a:cs typeface="Arial"/>
                <a:sym typeface="Arial"/>
              </a:defRPr>
            </a:lvl3pPr>
            <a:lvl4pPr marL="0" indent="0" defTabSz="1438273">
              <a:lnSpc>
                <a:spcPct val="90000"/>
              </a:lnSpc>
              <a:spcBef>
                <a:spcPts val="2400"/>
              </a:spcBef>
              <a:buClr>
                <a:srgbClr val="00A6D6"/>
              </a:buClr>
              <a:buSzTx/>
              <a:buNone/>
              <a:defRPr sz="3200">
                <a:latin typeface="Arial"/>
                <a:ea typeface="Arial"/>
                <a:cs typeface="Arial"/>
                <a:sym typeface="Arial"/>
              </a:defRPr>
            </a:lvl4pPr>
            <a:lvl5pPr marL="527050" indent="-527050" defTabSz="1438273">
              <a:lnSpc>
                <a:spcPct val="90000"/>
              </a:lnSpc>
              <a:spcBef>
                <a:spcPts val="2400"/>
              </a:spcBef>
              <a:buClr>
                <a:srgbClr val="00A6D6"/>
              </a:buClr>
              <a:buSzPct val="100000"/>
              <a:buAutoNum type="arabicPeriod" startAt="1"/>
              <a:defRPr sz="3200">
                <a:latin typeface="Arial"/>
                <a:ea typeface="Arial"/>
                <a:cs typeface="Arial"/>
                <a:sym typeface="Arial"/>
              </a:defRPr>
            </a:lvl5pPr>
          </a:lstStyle>
          <a:p>
            <a:pPr/>
            <a:r>
              <a:t>Klik hier om een bullet te plaatsen.</a:t>
            </a:r>
          </a:p>
          <a:p>
            <a:pPr lvl="1"/>
            <a:r>
              <a:t/>
            </a:r>
          </a:p>
          <a:p>
            <a:pPr lvl="2"/>
            <a:r>
              <a:t/>
            </a:r>
          </a:p>
          <a:p>
            <a:pPr lvl="3"/>
            <a:r>
              <a:t/>
            </a:r>
          </a:p>
          <a:p>
            <a:pPr lvl="4"/>
            <a:r>
              <a:t/>
            </a:r>
          </a:p>
        </p:txBody>
      </p:sp>
      <p:sp>
        <p:nvSpPr>
          <p:cNvPr id="154" name="Tekstvak 6"/>
          <p:cNvSpPr txBox="1"/>
          <p:nvPr/>
        </p:nvSpPr>
        <p:spPr>
          <a:xfrm>
            <a:off x="69937" y="-1324593"/>
            <a:ext cx="24201125" cy="919477"/>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spAutoFit/>
          </a:bodyPr>
          <a:lstStyle>
            <a:lvl1pPr defTabSz="1828800">
              <a:defRPr b="0" spc="100" sz="4800">
                <a:solidFill>
                  <a:srgbClr val="017188"/>
                </a:solidFill>
                <a:latin typeface="Roboto Slab Regular Regular"/>
                <a:ea typeface="Roboto Slab Regular Regular"/>
                <a:cs typeface="Roboto Slab Regular Regular"/>
                <a:sym typeface="Roboto Slab Regular Regular"/>
              </a:defRPr>
            </a:lvl1pPr>
          </a:lstStyle>
          <a:p>
            <a:pPr/>
            <a:r>
              <a:t>Tekst</a:t>
            </a:r>
          </a:p>
        </p:txBody>
      </p:sp>
      <p:sp>
        <p:nvSpPr>
          <p:cNvPr id="155" name="Slide Number"/>
          <p:cNvSpPr txBox="1"/>
          <p:nvPr>
            <p:ph type="sldNum" sz="quarter" idx="2"/>
          </p:nvPr>
        </p:nvSpPr>
        <p:spPr>
          <a:xfrm>
            <a:off x="22592273" y="12492260"/>
            <a:ext cx="351732" cy="345630"/>
          </a:xfrm>
          <a:prstGeom prst="rect">
            <a:avLst/>
          </a:prstGeom>
        </p:spPr>
        <p:txBody>
          <a:bodyPr lIns="0" tIns="0" rIns="0" bIns="0" anchor="ctr"/>
          <a:lstStyle>
            <a:lvl1pPr algn="r" defTabSz="1828800">
              <a:defRPr>
                <a:solidFill>
                  <a:srgbClr val="A6A6A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2" name="Title Text"/>
          <p:cNvSpPr txBox="1"/>
          <p:nvPr>
            <p:ph type="title"/>
          </p:nvPr>
        </p:nvSpPr>
        <p:spPr>
          <a:xfrm>
            <a:off x="1689099" y="355599"/>
            <a:ext cx="21005801" cy="2286001"/>
          </a:xfrm>
          <a:prstGeom prst="rect">
            <a:avLst/>
          </a:prstGeom>
        </p:spPr>
        <p:txBody>
          <a:bodyPr/>
          <a:lstStyle/>
          <a:p>
            <a:pPr/>
            <a:r>
              <a:t>Title Text</a:t>
            </a:r>
          </a:p>
        </p:txBody>
      </p:sp>
      <p:sp>
        <p:nvSpPr>
          <p:cNvPr id="163" name="Body Level One…"/>
          <p:cNvSpPr txBox="1"/>
          <p:nvPr>
            <p:ph type="body" idx="1"/>
          </p:nvPr>
        </p:nvSpPr>
        <p:spPr>
          <a:xfrm>
            <a:off x="1689099" y="3149599"/>
            <a:ext cx="21005801" cy="9296401"/>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71" name="Slide Number"/>
          <p:cNvSpPr txBox="1"/>
          <p:nvPr>
            <p:ph type="sldNum" sz="quarter" idx="2"/>
          </p:nvPr>
        </p:nvSpPr>
        <p:spPr>
          <a:xfrm>
            <a:off x="23290658" y="12893628"/>
            <a:ext cx="623824" cy="626738"/>
          </a:xfrm>
          <a:prstGeom prst="rect">
            <a:avLst/>
          </a:prstGeom>
        </p:spPr>
        <p:txBody>
          <a:bodyPr lIns="121919" tIns="121919" rIns="121919" bIns="121919" anchor="ctr"/>
          <a:lstStyle>
            <a:lvl1pPr algn="r" defTabSz="1219200">
              <a:defRPr sz="2600">
                <a:solidFill>
                  <a:srgbClr val="00A6D6"/>
                </a:solidFill>
                <a:latin typeface="Arial"/>
                <a:ea typeface="Arial"/>
                <a:cs typeface="Arial"/>
                <a:sym typeface="Arial"/>
              </a:defRPr>
            </a:lvl1pPr>
          </a:lstStyle>
          <a:p>
            <a:pPr/>
            <a:fld id="{86CB4B4D-7CA3-9044-876B-883B54F8677D}" type="slidenum"/>
          </a:p>
        </p:txBody>
      </p:sp>
      <p:pic>
        <p:nvPicPr>
          <p:cNvPr id="172" name="TUDelft_LogoZWART.eps" descr="TUDelft_LogoZWART.eps"/>
          <p:cNvPicPr>
            <a:picLocks noChangeAspect="1"/>
          </p:cNvPicPr>
          <p:nvPr/>
        </p:nvPicPr>
        <p:blipFill>
          <a:blip r:embed="rId2">
            <a:extLst/>
          </a:blip>
          <a:stretch>
            <a:fillRect/>
          </a:stretch>
        </p:blipFill>
        <p:spPr>
          <a:xfrm>
            <a:off x="556330" y="12040189"/>
            <a:ext cx="2944785" cy="1148467"/>
          </a:xfrm>
          <a:prstGeom prst="rect">
            <a:avLst/>
          </a:prstGeom>
          <a:ln w="12700">
            <a:miter lim="400000"/>
          </a:ln>
        </p:spPr>
      </p:pic>
      <p:sp>
        <p:nvSpPr>
          <p:cNvPr id="173" name="Image"/>
          <p:cNvSpPr/>
          <p:nvPr>
            <p:ph type="pic" idx="21"/>
          </p:nvPr>
        </p:nvSpPr>
        <p:spPr>
          <a:xfrm>
            <a:off x="-1" y="2"/>
            <a:ext cx="24384001" cy="13715998"/>
          </a:xfrm>
          <a:prstGeom prst="rect">
            <a:avLst/>
          </a:prstGeom>
        </p:spPr>
        <p:txBody>
          <a:bodyPr lIns="91439" tIns="45719" rIns="91439" bIns="45719" anchor="t">
            <a:noAutofit/>
          </a:bodyPr>
          <a:lstStyle/>
          <a:p>
            <a:pP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 Id="rId3"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4.jpeg"/><Relationship Id="rId6" Type="http://schemas.openxmlformats.org/officeDocument/2006/relationships/image" Target="../media/image25.png"/><Relationship Id="rId7" Type="http://schemas.openxmlformats.org/officeDocument/2006/relationships/image" Target="../media/image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 Id="rId3" Type="http://schemas.openxmlformats.org/officeDocument/2006/relationships/image" Target="../media/image7.tif"/><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9.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3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11.jpeg"/><Relationship Id="rId4" Type="http://schemas.openxmlformats.org/officeDocument/2006/relationships/image" Target="../media/image4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tif"/><Relationship Id="rId3" Type="http://schemas.openxmlformats.org/officeDocument/2006/relationships/hyperlink" Target="https://ogallalawater.org/%5C" TargetMode="External"/><Relationship Id="rId4" Type="http://schemas.openxmlformats.org/officeDocument/2006/relationships/image" Target="../media/image42.png"/><Relationship Id="rId5"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 Id="rId3" Type="http://schemas.openxmlformats.org/officeDocument/2006/relationships/image" Target="../media/image1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tif"/><Relationship Id="rId3" Type="http://schemas.openxmlformats.org/officeDocument/2006/relationships/image" Target="../media/image13.tif"/><Relationship Id="rId4" Type="http://schemas.openxmlformats.org/officeDocument/2006/relationships/image" Target="../media/image14.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tif"/><Relationship Id="rId3" Type="http://schemas.openxmlformats.org/officeDocument/2006/relationships/hyperlink" Target="http://stowa.nl" TargetMode="External"/><Relationship Id="rId4" Type="http://schemas.openxmlformats.org/officeDocument/2006/relationships/image" Target="../media/image5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 Id="rId3" Type="http://schemas.openxmlformats.org/officeDocument/2006/relationships/image" Target="../media/image56.png"/><Relationship Id="rId4" Type="http://schemas.openxmlformats.org/officeDocument/2006/relationships/image" Target="../media/image5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g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gif"/><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64.png"/><Relationship Id="rId6" Type="http://schemas.openxmlformats.org/officeDocument/2006/relationships/image" Target="../media/image6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2.jpeg"/><Relationship Id="rId4" Type="http://schemas.openxmlformats.org/officeDocument/2006/relationships/image" Target="../media/image66.png"/><Relationship Id="rId5" Type="http://schemas.openxmlformats.org/officeDocument/2006/relationships/image" Target="../media/image16.tif"/><Relationship Id="rId6" Type="http://schemas.openxmlformats.org/officeDocument/2006/relationships/image" Target="../media/image5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3.tif"/><Relationship Id="rId13"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Grondwater: Onzichtbare Bron…"/>
          <p:cNvSpPr txBox="1"/>
          <p:nvPr/>
        </p:nvSpPr>
        <p:spPr>
          <a:xfrm>
            <a:off x="1330935" y="1176263"/>
            <a:ext cx="12066390" cy="20545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219200">
              <a:defRPr b="0" sz="6800">
                <a:solidFill>
                  <a:srgbClr val="00A6D6"/>
                </a:solidFill>
                <a:latin typeface="Arial"/>
                <a:ea typeface="Arial"/>
                <a:cs typeface="Arial"/>
                <a:sym typeface="Arial"/>
              </a:defRPr>
            </a:pPr>
            <a:r>
              <a:t>Grondwater: Onzichtbare Bron </a:t>
            </a:r>
          </a:p>
          <a:p>
            <a:pPr defTabSz="1219200">
              <a:defRPr b="0" sz="6800">
                <a:solidFill>
                  <a:srgbClr val="00A6D6"/>
                </a:solidFill>
                <a:latin typeface="Arial"/>
                <a:ea typeface="Arial"/>
                <a:cs typeface="Arial"/>
                <a:sym typeface="Arial"/>
              </a:defRPr>
            </a:pPr>
            <a:r>
              <a:t>van Zorgen en Leven</a:t>
            </a:r>
          </a:p>
        </p:txBody>
      </p:sp>
      <p:pic>
        <p:nvPicPr>
          <p:cNvPr id="183" name="IMG_0623.jpg" descr="IMG_0623.jpg"/>
          <p:cNvPicPr>
            <a:picLocks noChangeAspect="1"/>
          </p:cNvPicPr>
          <p:nvPr/>
        </p:nvPicPr>
        <p:blipFill>
          <a:blip r:embed="rId2">
            <a:extLst/>
          </a:blip>
          <a:srcRect l="0" t="14120" r="0" b="0"/>
          <a:stretch>
            <a:fillRect/>
          </a:stretch>
        </p:blipFill>
        <p:spPr>
          <a:xfrm>
            <a:off x="1727729" y="6170694"/>
            <a:ext cx="10832947" cy="6977426"/>
          </a:xfrm>
          <a:prstGeom prst="rect">
            <a:avLst/>
          </a:prstGeom>
          <a:ln w="12700">
            <a:miter lim="400000"/>
          </a:ln>
        </p:spPr>
      </p:pic>
      <p:pic>
        <p:nvPicPr>
          <p:cNvPr id="184" name="tudelft_logo.png" descr="tudelft_logo.png"/>
          <p:cNvPicPr>
            <a:picLocks noChangeAspect="1"/>
          </p:cNvPicPr>
          <p:nvPr/>
        </p:nvPicPr>
        <p:blipFill>
          <a:blip r:embed="rId3">
            <a:extLst/>
          </a:blip>
          <a:stretch>
            <a:fillRect/>
          </a:stretch>
        </p:blipFill>
        <p:spPr>
          <a:xfrm>
            <a:off x="5676662" y="4354211"/>
            <a:ext cx="3374938" cy="1458138"/>
          </a:xfrm>
          <a:prstGeom prst="rect">
            <a:avLst/>
          </a:prstGeom>
          <a:ln w="12700">
            <a:miter lim="400000"/>
          </a:ln>
        </p:spPr>
      </p:pic>
      <p:sp>
        <p:nvSpPr>
          <p:cNvPr id="185" name="Mark Bakker"/>
          <p:cNvSpPr txBox="1"/>
          <p:nvPr/>
        </p:nvSpPr>
        <p:spPr>
          <a:xfrm>
            <a:off x="4883587" y="3383353"/>
            <a:ext cx="4961087" cy="10639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19200">
              <a:defRPr b="0" sz="6800">
                <a:solidFill>
                  <a:srgbClr val="929292"/>
                </a:solidFill>
                <a:latin typeface="Arial"/>
                <a:ea typeface="Arial"/>
                <a:cs typeface="Arial"/>
                <a:sym typeface="Arial"/>
              </a:defRPr>
            </a:lvl1pPr>
          </a:lstStyle>
          <a:p>
            <a:pPr/>
            <a:r>
              <a:t>Mark Bakker</a:t>
            </a:r>
          </a:p>
        </p:txBody>
      </p:sp>
      <p:pic>
        <p:nvPicPr>
          <p:cNvPr id="186" name="pasted-movie.png" descr="pasted-movie.png"/>
          <p:cNvPicPr>
            <a:picLocks noChangeAspect="1"/>
          </p:cNvPicPr>
          <p:nvPr/>
        </p:nvPicPr>
        <p:blipFill>
          <a:blip r:embed="rId4">
            <a:extLst/>
          </a:blip>
          <a:stretch>
            <a:fillRect/>
          </a:stretch>
        </p:blipFill>
        <p:spPr>
          <a:xfrm>
            <a:off x="14560963" y="984786"/>
            <a:ext cx="9156701" cy="122301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369"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370"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376" name="Group"/>
          <p:cNvGrpSpPr/>
          <p:nvPr/>
        </p:nvGrpSpPr>
        <p:grpSpPr>
          <a:xfrm>
            <a:off x="5433923" y="7388729"/>
            <a:ext cx="199531" cy="5484266"/>
            <a:chOff x="0" y="0"/>
            <a:chExt cx="199530" cy="5484265"/>
          </a:xfrm>
        </p:grpSpPr>
        <p:sp>
          <p:nvSpPr>
            <p:cNvPr id="371"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372"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73"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74"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75"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77" name="Rectangle"/>
          <p:cNvSpPr/>
          <p:nvPr/>
        </p:nvSpPr>
        <p:spPr>
          <a:xfrm>
            <a:off x="5469466" y="11281996"/>
            <a:ext cx="131798" cy="1597459"/>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78" name="De grondwaterspiegel (de stijghoogte) gaat naar…"/>
          <p:cNvSpPr txBox="1"/>
          <p:nvPr/>
        </p:nvSpPr>
        <p:spPr>
          <a:xfrm>
            <a:off x="7431988" y="1828763"/>
            <a:ext cx="13303410"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De grondwaterspiegel (de stijghoogte) gaat naar</a:t>
            </a:r>
          </a:p>
          <a:p>
            <a:pPr algn="l" defTabSz="1219200">
              <a:defRPr b="0" sz="4800">
                <a:latin typeface="Arial"/>
                <a:ea typeface="Arial"/>
                <a:cs typeface="Arial"/>
                <a:sym typeface="Arial"/>
              </a:defRPr>
            </a:pPr>
            <a:r>
              <a:t>beneden als je grondwater onttrekt</a:t>
            </a:r>
          </a:p>
        </p:txBody>
      </p:sp>
      <p:grpSp>
        <p:nvGrpSpPr>
          <p:cNvPr id="384" name="Group"/>
          <p:cNvGrpSpPr/>
          <p:nvPr/>
        </p:nvGrpSpPr>
        <p:grpSpPr>
          <a:xfrm flipH="1" rot="882876">
            <a:off x="22861903" y="10282052"/>
            <a:ext cx="1112081" cy="605295"/>
            <a:chOff x="0" y="0"/>
            <a:chExt cx="1112080" cy="605293"/>
          </a:xfrm>
        </p:grpSpPr>
        <p:sp>
          <p:nvSpPr>
            <p:cNvPr id="379"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80"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81"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82"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83"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85" name="Shape"/>
          <p:cNvSpPr/>
          <p:nvPr/>
        </p:nvSpPr>
        <p:spPr>
          <a:xfrm>
            <a:off x="-601865" y="9181874"/>
            <a:ext cx="25664236" cy="5293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22" y="679"/>
                </a:moveTo>
                <a:lnTo>
                  <a:pt x="16991" y="131"/>
                </a:lnTo>
                <a:lnTo>
                  <a:pt x="13402" y="0"/>
                </a:lnTo>
                <a:lnTo>
                  <a:pt x="10167" y="1367"/>
                </a:lnTo>
                <a:cubicBezTo>
                  <a:pt x="9799" y="1722"/>
                  <a:pt x="9432" y="2090"/>
                  <a:pt x="9065" y="2472"/>
                </a:cubicBezTo>
                <a:cubicBezTo>
                  <a:pt x="8697" y="2855"/>
                  <a:pt x="8329" y="3252"/>
                  <a:pt x="7962" y="3663"/>
                </a:cubicBezTo>
                <a:cubicBezTo>
                  <a:pt x="7634" y="4107"/>
                  <a:pt x="7306" y="4565"/>
                  <a:pt x="6980" y="5036"/>
                </a:cubicBezTo>
                <a:cubicBezTo>
                  <a:pt x="6646" y="5517"/>
                  <a:pt x="6314" y="6011"/>
                  <a:pt x="5982" y="6519"/>
                </a:cubicBezTo>
                <a:lnTo>
                  <a:pt x="5664" y="7296"/>
                </a:lnTo>
                <a:cubicBezTo>
                  <a:pt x="5597" y="7479"/>
                  <a:pt x="5531" y="7674"/>
                  <a:pt x="5466" y="7880"/>
                </a:cubicBezTo>
                <a:cubicBezTo>
                  <a:pt x="5393" y="8115"/>
                  <a:pt x="5321" y="8364"/>
                  <a:pt x="5251" y="8627"/>
                </a:cubicBezTo>
                <a:lnTo>
                  <a:pt x="5091" y="8681"/>
                </a:lnTo>
                <a:lnTo>
                  <a:pt x="4668" y="8000"/>
                </a:lnTo>
                <a:lnTo>
                  <a:pt x="3817" y="6652"/>
                </a:lnTo>
                <a:lnTo>
                  <a:pt x="2322" y="4779"/>
                </a:lnTo>
                <a:lnTo>
                  <a:pt x="713" y="3669"/>
                </a:lnTo>
                <a:lnTo>
                  <a:pt x="40" y="3629"/>
                </a:lnTo>
                <a:lnTo>
                  <a:pt x="0" y="21410"/>
                </a:lnTo>
                <a:lnTo>
                  <a:pt x="21542" y="21600"/>
                </a:lnTo>
                <a:lnTo>
                  <a:pt x="21600" y="692"/>
                </a:lnTo>
                <a:lnTo>
                  <a:pt x="19222" y="679"/>
                </a:lnTo>
                <a:close/>
              </a:path>
            </a:pathLst>
          </a:custGeom>
          <a:solidFill>
            <a:srgbClr val="005493">
              <a:alpha val="35000"/>
            </a:srgbClr>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86" name="Rectangle"/>
          <p:cNvSpPr/>
          <p:nvPr/>
        </p:nvSpPr>
        <p:spPr>
          <a:xfrm>
            <a:off x="5251696" y="7388729"/>
            <a:ext cx="364458" cy="5484266"/>
          </a:xfrm>
          <a:prstGeom prst="rect">
            <a:avLst/>
          </a:prstGeom>
          <a:solidFill>
            <a:srgbClr val="FFFFFF"/>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87" name="Line"/>
          <p:cNvSpPr/>
          <p:nvPr/>
        </p:nvSpPr>
        <p:spPr>
          <a:xfrm flipV="1">
            <a:off x="5230724"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88" name="Line"/>
          <p:cNvSpPr/>
          <p:nvPr/>
        </p:nvSpPr>
        <p:spPr>
          <a:xfrm flipV="1">
            <a:off x="5633453"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89" name="Line"/>
          <p:cNvSpPr/>
          <p:nvPr/>
        </p:nvSpPr>
        <p:spPr>
          <a:xfrm flipV="1">
            <a:off x="5230723"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90" name="Line"/>
          <p:cNvSpPr/>
          <p:nvPr/>
        </p:nvSpPr>
        <p:spPr>
          <a:xfrm flipV="1">
            <a:off x="5633452"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91" name="Shape"/>
          <p:cNvSpPr/>
          <p:nvPr/>
        </p:nvSpPr>
        <p:spPr>
          <a:xfrm>
            <a:off x="5224495" y="6687820"/>
            <a:ext cx="540346" cy="605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1" y="21356"/>
                </a:moveTo>
                <a:lnTo>
                  <a:pt x="0" y="9219"/>
                </a:lnTo>
                <a:cubicBezTo>
                  <a:pt x="358" y="6669"/>
                  <a:pt x="1744" y="4323"/>
                  <a:pt x="3897" y="2618"/>
                </a:cubicBezTo>
                <a:cubicBezTo>
                  <a:pt x="5820" y="1097"/>
                  <a:pt x="8247" y="177"/>
                  <a:pt x="10808" y="0"/>
                </a:cubicBezTo>
                <a:lnTo>
                  <a:pt x="21600" y="15"/>
                </a:lnTo>
                <a:lnTo>
                  <a:pt x="21351" y="13354"/>
                </a:lnTo>
                <a:cubicBezTo>
                  <a:pt x="20101" y="13245"/>
                  <a:pt x="18849" y="13540"/>
                  <a:pt x="17822" y="14185"/>
                </a:cubicBezTo>
                <a:cubicBezTo>
                  <a:pt x="16789" y="14833"/>
                  <a:pt x="16061" y="15784"/>
                  <a:pt x="15602" y="16833"/>
                </a:cubicBezTo>
                <a:cubicBezTo>
                  <a:pt x="14936" y="18354"/>
                  <a:pt x="14843" y="20028"/>
                  <a:pt x="15339" y="21600"/>
                </a:cubicBezTo>
                <a:lnTo>
                  <a:pt x="691" y="21356"/>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92" name="Rectangle"/>
          <p:cNvSpPr/>
          <p:nvPr/>
        </p:nvSpPr>
        <p:spPr>
          <a:xfrm>
            <a:off x="5757032" y="6754496"/>
            <a:ext cx="3386668" cy="177798"/>
          </a:xfrm>
          <a:prstGeom prst="rect">
            <a:avLst/>
          </a:pr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93" name="Rectangle"/>
          <p:cNvSpPr/>
          <p:nvPr/>
        </p:nvSpPr>
        <p:spPr>
          <a:xfrm>
            <a:off x="5268629" y="11288456"/>
            <a:ext cx="330592" cy="1584540"/>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397" name="Group"/>
          <p:cNvGrpSpPr/>
          <p:nvPr/>
        </p:nvGrpSpPr>
        <p:grpSpPr>
          <a:xfrm>
            <a:off x="5343103" y="7287129"/>
            <a:ext cx="179466" cy="4755177"/>
            <a:chOff x="-6462" y="0"/>
            <a:chExt cx="179465" cy="4755175"/>
          </a:xfrm>
        </p:grpSpPr>
        <p:sp>
          <p:nvSpPr>
            <p:cNvPr id="394" name="Rectangle"/>
            <p:cNvSpPr/>
            <p:nvPr/>
          </p:nvSpPr>
          <p:spPr>
            <a:xfrm>
              <a:off x="-6463" y="0"/>
              <a:ext cx="164466" cy="4755175"/>
            </a:xfrm>
            <a:prstGeom prst="rect">
              <a:avLst/>
            </a:prstGeom>
            <a:solidFill>
              <a:srgbClr val="005493"/>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395" name="Line"/>
            <p:cNvSpPr/>
            <p:nvPr/>
          </p:nvSpPr>
          <p:spPr>
            <a:xfrm flipV="1">
              <a:off x="-1" y="0"/>
              <a:ext cx="2"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96" name="Line"/>
            <p:cNvSpPr/>
            <p:nvPr/>
          </p:nvSpPr>
          <p:spPr>
            <a:xfrm flipV="1">
              <a:off x="173003" y="0"/>
              <a:ext cx="1"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98" name="Shape"/>
          <p:cNvSpPr/>
          <p:nvPr/>
        </p:nvSpPr>
        <p:spPr>
          <a:xfrm>
            <a:off x="9111804" y="5681681"/>
            <a:ext cx="6026351" cy="1241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21600"/>
                </a:moveTo>
                <a:lnTo>
                  <a:pt x="21600" y="1361"/>
                </a:lnTo>
                <a:lnTo>
                  <a:pt x="21558" y="0"/>
                </a:lnTo>
                <a:cubicBezTo>
                  <a:pt x="17965" y="3086"/>
                  <a:pt x="14372" y="6172"/>
                  <a:pt x="10779" y="9258"/>
                </a:cubicBezTo>
                <a:cubicBezTo>
                  <a:pt x="7186" y="12343"/>
                  <a:pt x="3593" y="15429"/>
                  <a:pt x="0" y="18515"/>
                </a:cubicBezTo>
                <a:lnTo>
                  <a:pt x="127" y="21600"/>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99" name="Rectangle"/>
          <p:cNvSpPr/>
          <p:nvPr/>
        </p:nvSpPr>
        <p:spPr>
          <a:xfrm>
            <a:off x="5329928" y="12044855"/>
            <a:ext cx="207998" cy="344227"/>
          </a:xfrm>
          <a:prstGeom prst="rect">
            <a:avLst/>
          </a:prstGeom>
          <a:solidFill>
            <a:srgbClr val="000000"/>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00" name="Shape"/>
          <p:cNvSpPr/>
          <p:nvPr/>
        </p:nvSpPr>
        <p:spPr>
          <a:xfrm>
            <a:off x="8944603" y="6627103"/>
            <a:ext cx="416610" cy="441746"/>
          </a:xfrm>
          <a:custGeom>
            <a:avLst/>
            <a:gdLst/>
            <a:ahLst/>
            <a:cxnLst>
              <a:cxn ang="0">
                <a:pos x="wd2" y="hd2"/>
              </a:cxn>
              <a:cxn ang="5400000">
                <a:pos x="wd2" y="hd2"/>
              </a:cxn>
              <a:cxn ang="10800000">
                <a:pos x="wd2" y="hd2"/>
              </a:cxn>
              <a:cxn ang="16200000">
                <a:pos x="wd2" y="hd2"/>
              </a:cxn>
            </a:cxnLst>
            <a:rect l="0" t="0" r="r" b="b"/>
            <a:pathLst>
              <a:path w="21600" h="21397" fill="norm" stroke="1" extrusionOk="0">
                <a:moveTo>
                  <a:pt x="79" y="18136"/>
                </a:moveTo>
                <a:lnTo>
                  <a:pt x="0" y="3269"/>
                </a:lnTo>
                <a:cubicBezTo>
                  <a:pt x="2003" y="2130"/>
                  <a:pt x="4173" y="1270"/>
                  <a:pt x="6442" y="718"/>
                </a:cubicBezTo>
                <a:cubicBezTo>
                  <a:pt x="8854" y="130"/>
                  <a:pt x="11351" y="-103"/>
                  <a:pt x="13839" y="43"/>
                </a:cubicBezTo>
                <a:cubicBezTo>
                  <a:pt x="16294" y="186"/>
                  <a:pt x="18709" y="697"/>
                  <a:pt x="20991" y="1556"/>
                </a:cubicBezTo>
                <a:lnTo>
                  <a:pt x="21600" y="16603"/>
                </a:lnTo>
                <a:cubicBezTo>
                  <a:pt x="20637" y="17977"/>
                  <a:pt x="19345" y="19121"/>
                  <a:pt x="17826" y="19947"/>
                </a:cubicBezTo>
                <a:cubicBezTo>
                  <a:pt x="16257" y="20800"/>
                  <a:pt x="14493" y="21287"/>
                  <a:pt x="12682" y="21380"/>
                </a:cubicBezTo>
                <a:cubicBezTo>
                  <a:pt x="10404" y="21497"/>
                  <a:pt x="8163" y="20991"/>
                  <a:pt x="5994" y="20338"/>
                </a:cubicBezTo>
                <a:cubicBezTo>
                  <a:pt x="3971" y="19730"/>
                  <a:pt x="1995" y="18995"/>
                  <a:pt x="79" y="18136"/>
                </a:cubicBez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01" name="Arrow"/>
          <p:cNvSpPr/>
          <p:nvPr/>
        </p:nvSpPr>
        <p:spPr>
          <a:xfrm>
            <a:off x="281825" y="11895912"/>
            <a:ext cx="874108" cy="369627"/>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02" name="Arrow"/>
          <p:cNvSpPr/>
          <p:nvPr/>
        </p:nvSpPr>
        <p:spPr>
          <a:xfrm flipH="1">
            <a:off x="14167158" y="11557246"/>
            <a:ext cx="874108" cy="369627"/>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03" name="Arrow"/>
          <p:cNvSpPr/>
          <p:nvPr/>
        </p:nvSpPr>
        <p:spPr>
          <a:xfrm>
            <a:off x="17215158" y="11218579"/>
            <a:ext cx="874108" cy="369627"/>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1"/>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fill="hold">
                                  <p:stCondLst>
                                    <p:cond delay="0"/>
                                  </p:stCondLst>
                                  <p:childTnLst>
                                    <p:animMotion path="M 0.000000 0.000000 L 0.152779 0.006884" origin="layout" pathEditMode="relative">
                                      <p:cBhvr>
                                        <p:cTn id="9" dur="4000" fill="hold"/>
                                        <p:tgtEl>
                                          <p:spTgt spid="401"/>
                                        </p:tgtEl>
                                        <p:attrNameLst>
                                          <p:attrName>ppt_x</p:attrName>
                                          <p:attrName>ppt_y</p:attrName>
                                        </p:attrNameLst>
                                      </p:cBhvr>
                                    </p:animMotion>
                                  </p:childTnLst>
                                </p:cTn>
                              </p:par>
                            </p:childTnLst>
                          </p:cTn>
                        </p:par>
                        <p:par>
                          <p:cTn id="10" fill="hold">
                            <p:stCondLst>
                              <p:cond delay="4000"/>
                            </p:stCondLst>
                            <p:childTnLst>
                              <p:par>
                                <p:cTn id="11" presetClass="entr" nodeType="afterEffect" presetSubtype="0" presetID="1" grpId="3" fill="hold">
                                  <p:stCondLst>
                                    <p:cond delay="0"/>
                                  </p:stCondLst>
                                  <p:iterate type="el" backwards="0">
                                    <p:tmAbs val="0"/>
                                  </p:iterate>
                                  <p:childTnLst>
                                    <p:set>
                                      <p:cBhvr>
                                        <p:cTn id="12" fill="hold"/>
                                        <p:tgtEl>
                                          <p:spTgt spid="402"/>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fill="hold">
                                  <p:stCondLst>
                                    <p:cond delay="0"/>
                                  </p:stCondLst>
                                  <p:childTnLst>
                                    <p:animMotion path="M 0.000000 0.000000 L -0.322843 0.025282" origin="layout" pathEditMode="relative">
                                      <p:cBhvr>
                                        <p:cTn id="15" dur="4000" fill="hold"/>
                                        <p:tgtEl>
                                          <p:spTgt spid="402"/>
                                        </p:tgtEl>
                                        <p:attrNameLst>
                                          <p:attrName>ppt_x</p:attrName>
                                          <p:attrName>ppt_y</p:attrName>
                                        </p:attrNameLst>
                                      </p:cBhvr>
                                    </p:animMotion>
                                  </p:childTnLst>
                                </p:cTn>
                              </p:par>
                            </p:childTnLst>
                          </p:cTn>
                        </p:par>
                        <p:par>
                          <p:cTn id="16" fill="hold">
                            <p:stCondLst>
                              <p:cond delay="4000"/>
                            </p:stCondLst>
                            <p:childTnLst>
                              <p:par>
                                <p:cTn id="17" presetClass="entr" nodeType="afterEffect" presetSubtype="0" presetID="1" grpId="5" fill="hold">
                                  <p:stCondLst>
                                    <p:cond delay="0"/>
                                  </p:stCondLst>
                                  <p:iterate type="el" backwards="0">
                                    <p:tmAbs val="0"/>
                                  </p:iterate>
                                  <p:childTnLst>
                                    <p:set>
                                      <p:cBhvr>
                                        <p:cTn id="18" fill="hold"/>
                                        <p:tgtEl>
                                          <p:spTgt spid="403"/>
                                        </p:tgtEl>
                                        <p:attrNameLst>
                                          <p:attrName>style.visibility</p:attrName>
                                        </p:attrNameLst>
                                      </p:cBhvr>
                                      <p:to>
                                        <p:strVal val="visible"/>
                                      </p:to>
                                    </p:set>
                                  </p:childTnLst>
                                </p:cTn>
                              </p:par>
                            </p:childTnLst>
                          </p:cTn>
                        </p:par>
                        <p:par>
                          <p:cTn id="19" fill="hold">
                            <p:stCondLst>
                              <p:cond delay="0"/>
                            </p:stCondLst>
                            <p:childTnLst>
                              <p:par>
                                <p:cTn id="20" presetClass="path" nodeType="afterEffect" presetSubtype="0" presetID="-1" grpId="6" fill="hold">
                                  <p:stCondLst>
                                    <p:cond delay="0"/>
                                  </p:stCondLst>
                                  <p:childTnLst>
                                    <p:animMotion path="M 0.000000 0.000000 L 0.186882 0.015703" origin="layout" pathEditMode="relative">
                                      <p:cBhvr>
                                        <p:cTn id="21" dur="4000" fill="hold"/>
                                        <p:tgtEl>
                                          <p:spTgt spid="40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3"/>
      <p:bldP build="whole" bldLvl="1" animBg="1" rev="0" advAuto="0" spid="401" grpId="1"/>
      <p:bldP build="whole" bldLvl="1" animBg="1" rev="0" advAuto="0" spid="403" grpId="5"/>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Number"/>
          <p:cNvSpPr txBox="1"/>
          <p:nvPr>
            <p:ph type="sldNum" sz="quarter" idx="2"/>
          </p:nvPr>
        </p:nvSpPr>
        <p:spPr>
          <a:xfrm>
            <a:off x="23315165" y="12893628"/>
            <a:ext cx="599317"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6"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407"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408"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414" name="Group"/>
          <p:cNvGrpSpPr/>
          <p:nvPr/>
        </p:nvGrpSpPr>
        <p:grpSpPr>
          <a:xfrm>
            <a:off x="5433923" y="7388729"/>
            <a:ext cx="199531" cy="5484266"/>
            <a:chOff x="0" y="0"/>
            <a:chExt cx="199530" cy="5484265"/>
          </a:xfrm>
        </p:grpSpPr>
        <p:sp>
          <p:nvSpPr>
            <p:cNvPr id="409"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410"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11"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12"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13"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415" name="Rectangle"/>
          <p:cNvSpPr/>
          <p:nvPr/>
        </p:nvSpPr>
        <p:spPr>
          <a:xfrm>
            <a:off x="5469466" y="11281996"/>
            <a:ext cx="131798" cy="1597459"/>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16" name="Als je hard genoeg pompt stroomt er…"/>
          <p:cNvSpPr txBox="1"/>
          <p:nvPr/>
        </p:nvSpPr>
        <p:spPr>
          <a:xfrm>
            <a:off x="7431988" y="1828763"/>
            <a:ext cx="10286366"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Als je hard genoeg pompt stroomt er </a:t>
            </a:r>
          </a:p>
          <a:p>
            <a:pPr algn="l" defTabSz="1219200">
              <a:defRPr b="0" sz="4800">
                <a:latin typeface="Arial"/>
                <a:ea typeface="Arial"/>
                <a:cs typeface="Arial"/>
                <a:sym typeface="Arial"/>
              </a:defRPr>
            </a:pPr>
            <a:r>
              <a:t>water van de sloot naar de put  </a:t>
            </a:r>
          </a:p>
        </p:txBody>
      </p:sp>
      <p:grpSp>
        <p:nvGrpSpPr>
          <p:cNvPr id="422" name="Group"/>
          <p:cNvGrpSpPr/>
          <p:nvPr/>
        </p:nvGrpSpPr>
        <p:grpSpPr>
          <a:xfrm flipH="1" rot="882876">
            <a:off x="22861903" y="10282052"/>
            <a:ext cx="1112081" cy="605295"/>
            <a:chOff x="0" y="0"/>
            <a:chExt cx="1112080" cy="605293"/>
          </a:xfrm>
        </p:grpSpPr>
        <p:sp>
          <p:nvSpPr>
            <p:cNvPr id="417"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18"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19"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20"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21"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423" name="Shape"/>
          <p:cNvSpPr/>
          <p:nvPr/>
        </p:nvSpPr>
        <p:spPr>
          <a:xfrm>
            <a:off x="-601865" y="9348324"/>
            <a:ext cx="25664236" cy="5126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22" y="0"/>
                </a:moveTo>
                <a:lnTo>
                  <a:pt x="16969" y="772"/>
                </a:lnTo>
                <a:cubicBezTo>
                  <a:pt x="16375" y="672"/>
                  <a:pt x="15780" y="662"/>
                  <a:pt x="15185" y="742"/>
                </a:cubicBezTo>
                <a:cubicBezTo>
                  <a:pt x="14541" y="829"/>
                  <a:pt x="13898" y="1022"/>
                  <a:pt x="13257" y="1321"/>
                </a:cubicBezTo>
                <a:lnTo>
                  <a:pt x="10194" y="2870"/>
                </a:lnTo>
                <a:cubicBezTo>
                  <a:pt x="9803" y="3181"/>
                  <a:pt x="9412" y="3501"/>
                  <a:pt x="9021" y="3829"/>
                </a:cubicBezTo>
                <a:cubicBezTo>
                  <a:pt x="8656" y="4136"/>
                  <a:pt x="8291" y="4451"/>
                  <a:pt x="7926" y="4772"/>
                </a:cubicBezTo>
                <a:cubicBezTo>
                  <a:pt x="7641" y="5030"/>
                  <a:pt x="7358" y="5362"/>
                  <a:pt x="7080" y="5768"/>
                </a:cubicBezTo>
                <a:cubicBezTo>
                  <a:pt x="6793" y="6187"/>
                  <a:pt x="6510" y="6685"/>
                  <a:pt x="6234" y="7258"/>
                </a:cubicBezTo>
                <a:lnTo>
                  <a:pt x="5800" y="8274"/>
                </a:lnTo>
                <a:cubicBezTo>
                  <a:pt x="5697" y="8571"/>
                  <a:pt x="5598" y="8910"/>
                  <a:pt x="5505" y="9288"/>
                </a:cubicBezTo>
                <a:cubicBezTo>
                  <a:pt x="5419" y="9639"/>
                  <a:pt x="5338" y="10022"/>
                  <a:pt x="5264" y="10434"/>
                </a:cubicBezTo>
                <a:lnTo>
                  <a:pt x="5091" y="10389"/>
                </a:lnTo>
                <a:lnTo>
                  <a:pt x="4655" y="8786"/>
                </a:lnTo>
                <a:lnTo>
                  <a:pt x="3749" y="6926"/>
                </a:lnTo>
                <a:lnTo>
                  <a:pt x="2254" y="5033"/>
                </a:lnTo>
                <a:lnTo>
                  <a:pt x="699" y="3743"/>
                </a:lnTo>
                <a:lnTo>
                  <a:pt x="40" y="3045"/>
                </a:lnTo>
                <a:lnTo>
                  <a:pt x="0" y="21404"/>
                </a:lnTo>
                <a:lnTo>
                  <a:pt x="21542" y="21600"/>
                </a:lnTo>
                <a:lnTo>
                  <a:pt x="21600" y="13"/>
                </a:lnTo>
                <a:lnTo>
                  <a:pt x="19222" y="0"/>
                </a:lnTo>
                <a:close/>
              </a:path>
            </a:pathLst>
          </a:custGeom>
          <a:solidFill>
            <a:srgbClr val="005493">
              <a:alpha val="35000"/>
            </a:srgbClr>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24" name="Rectangle"/>
          <p:cNvSpPr/>
          <p:nvPr/>
        </p:nvSpPr>
        <p:spPr>
          <a:xfrm>
            <a:off x="5251696" y="7388729"/>
            <a:ext cx="364458" cy="5484266"/>
          </a:xfrm>
          <a:prstGeom prst="rect">
            <a:avLst/>
          </a:prstGeom>
          <a:solidFill>
            <a:srgbClr val="FFFFFF"/>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25" name="Line"/>
          <p:cNvSpPr/>
          <p:nvPr/>
        </p:nvSpPr>
        <p:spPr>
          <a:xfrm flipV="1">
            <a:off x="5230724"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26" name="Line"/>
          <p:cNvSpPr/>
          <p:nvPr/>
        </p:nvSpPr>
        <p:spPr>
          <a:xfrm flipV="1">
            <a:off x="5633453"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27" name="Line"/>
          <p:cNvSpPr/>
          <p:nvPr/>
        </p:nvSpPr>
        <p:spPr>
          <a:xfrm flipV="1">
            <a:off x="5230723"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28" name="Line"/>
          <p:cNvSpPr/>
          <p:nvPr/>
        </p:nvSpPr>
        <p:spPr>
          <a:xfrm flipV="1">
            <a:off x="5633452"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29" name="Shape"/>
          <p:cNvSpPr/>
          <p:nvPr/>
        </p:nvSpPr>
        <p:spPr>
          <a:xfrm>
            <a:off x="5224495" y="6687820"/>
            <a:ext cx="540346" cy="605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1" y="21356"/>
                </a:moveTo>
                <a:lnTo>
                  <a:pt x="0" y="9219"/>
                </a:lnTo>
                <a:cubicBezTo>
                  <a:pt x="358" y="6669"/>
                  <a:pt x="1744" y="4323"/>
                  <a:pt x="3897" y="2618"/>
                </a:cubicBezTo>
                <a:cubicBezTo>
                  <a:pt x="5820" y="1097"/>
                  <a:pt x="8247" y="177"/>
                  <a:pt x="10808" y="0"/>
                </a:cubicBezTo>
                <a:lnTo>
                  <a:pt x="21600" y="15"/>
                </a:lnTo>
                <a:lnTo>
                  <a:pt x="21351" y="13354"/>
                </a:lnTo>
                <a:cubicBezTo>
                  <a:pt x="20101" y="13245"/>
                  <a:pt x="18849" y="13540"/>
                  <a:pt x="17822" y="14185"/>
                </a:cubicBezTo>
                <a:cubicBezTo>
                  <a:pt x="16789" y="14833"/>
                  <a:pt x="16061" y="15784"/>
                  <a:pt x="15602" y="16833"/>
                </a:cubicBezTo>
                <a:cubicBezTo>
                  <a:pt x="14936" y="18354"/>
                  <a:pt x="14843" y="20028"/>
                  <a:pt x="15339" y="21600"/>
                </a:cubicBezTo>
                <a:lnTo>
                  <a:pt x="691" y="21356"/>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30" name="Rectangle"/>
          <p:cNvSpPr/>
          <p:nvPr/>
        </p:nvSpPr>
        <p:spPr>
          <a:xfrm>
            <a:off x="5757032" y="6754496"/>
            <a:ext cx="3386668" cy="177798"/>
          </a:xfrm>
          <a:prstGeom prst="rect">
            <a:avLst/>
          </a:pr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31" name="Rectangle"/>
          <p:cNvSpPr/>
          <p:nvPr/>
        </p:nvSpPr>
        <p:spPr>
          <a:xfrm>
            <a:off x="5268629" y="11288456"/>
            <a:ext cx="330592" cy="1584540"/>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435" name="Group"/>
          <p:cNvGrpSpPr/>
          <p:nvPr/>
        </p:nvGrpSpPr>
        <p:grpSpPr>
          <a:xfrm>
            <a:off x="5343103" y="7287129"/>
            <a:ext cx="179466" cy="4755177"/>
            <a:chOff x="-6462" y="0"/>
            <a:chExt cx="179465" cy="4755175"/>
          </a:xfrm>
        </p:grpSpPr>
        <p:sp>
          <p:nvSpPr>
            <p:cNvPr id="432" name="Rectangle"/>
            <p:cNvSpPr/>
            <p:nvPr/>
          </p:nvSpPr>
          <p:spPr>
            <a:xfrm>
              <a:off x="-6463" y="0"/>
              <a:ext cx="164466" cy="4755175"/>
            </a:xfrm>
            <a:prstGeom prst="rect">
              <a:avLst/>
            </a:prstGeom>
            <a:solidFill>
              <a:srgbClr val="005493"/>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433" name="Line"/>
            <p:cNvSpPr/>
            <p:nvPr/>
          </p:nvSpPr>
          <p:spPr>
            <a:xfrm flipV="1">
              <a:off x="-1" y="0"/>
              <a:ext cx="2"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34" name="Line"/>
            <p:cNvSpPr/>
            <p:nvPr/>
          </p:nvSpPr>
          <p:spPr>
            <a:xfrm flipV="1">
              <a:off x="173003" y="0"/>
              <a:ext cx="1"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436" name="Shape"/>
          <p:cNvSpPr/>
          <p:nvPr/>
        </p:nvSpPr>
        <p:spPr>
          <a:xfrm>
            <a:off x="9111804" y="5681681"/>
            <a:ext cx="6026351" cy="1241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21600"/>
                </a:moveTo>
                <a:lnTo>
                  <a:pt x="21600" y="1361"/>
                </a:lnTo>
                <a:lnTo>
                  <a:pt x="21558" y="0"/>
                </a:lnTo>
                <a:cubicBezTo>
                  <a:pt x="17965" y="3086"/>
                  <a:pt x="14372" y="6172"/>
                  <a:pt x="10779" y="9258"/>
                </a:cubicBezTo>
                <a:cubicBezTo>
                  <a:pt x="7186" y="12343"/>
                  <a:pt x="3593" y="15429"/>
                  <a:pt x="0" y="18515"/>
                </a:cubicBezTo>
                <a:lnTo>
                  <a:pt x="127" y="21600"/>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37" name="Rectangle"/>
          <p:cNvSpPr/>
          <p:nvPr/>
        </p:nvSpPr>
        <p:spPr>
          <a:xfrm>
            <a:off x="5329928" y="12044855"/>
            <a:ext cx="207998" cy="344227"/>
          </a:xfrm>
          <a:prstGeom prst="rect">
            <a:avLst/>
          </a:prstGeom>
          <a:solidFill>
            <a:srgbClr val="000000"/>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38" name="Shape"/>
          <p:cNvSpPr/>
          <p:nvPr/>
        </p:nvSpPr>
        <p:spPr>
          <a:xfrm>
            <a:off x="8944603" y="6627103"/>
            <a:ext cx="416610" cy="441746"/>
          </a:xfrm>
          <a:custGeom>
            <a:avLst/>
            <a:gdLst/>
            <a:ahLst/>
            <a:cxnLst>
              <a:cxn ang="0">
                <a:pos x="wd2" y="hd2"/>
              </a:cxn>
              <a:cxn ang="5400000">
                <a:pos x="wd2" y="hd2"/>
              </a:cxn>
              <a:cxn ang="10800000">
                <a:pos x="wd2" y="hd2"/>
              </a:cxn>
              <a:cxn ang="16200000">
                <a:pos x="wd2" y="hd2"/>
              </a:cxn>
            </a:cxnLst>
            <a:rect l="0" t="0" r="r" b="b"/>
            <a:pathLst>
              <a:path w="21600" h="21397" fill="norm" stroke="1" extrusionOk="0">
                <a:moveTo>
                  <a:pt x="79" y="18136"/>
                </a:moveTo>
                <a:lnTo>
                  <a:pt x="0" y="3269"/>
                </a:lnTo>
                <a:cubicBezTo>
                  <a:pt x="2003" y="2130"/>
                  <a:pt x="4173" y="1270"/>
                  <a:pt x="6442" y="718"/>
                </a:cubicBezTo>
                <a:cubicBezTo>
                  <a:pt x="8854" y="130"/>
                  <a:pt x="11351" y="-103"/>
                  <a:pt x="13839" y="43"/>
                </a:cubicBezTo>
                <a:cubicBezTo>
                  <a:pt x="16294" y="186"/>
                  <a:pt x="18709" y="697"/>
                  <a:pt x="20991" y="1556"/>
                </a:cubicBezTo>
                <a:lnTo>
                  <a:pt x="21600" y="16603"/>
                </a:lnTo>
                <a:cubicBezTo>
                  <a:pt x="20637" y="17977"/>
                  <a:pt x="19345" y="19121"/>
                  <a:pt x="17826" y="19947"/>
                </a:cubicBezTo>
                <a:cubicBezTo>
                  <a:pt x="16257" y="20800"/>
                  <a:pt x="14493" y="21287"/>
                  <a:pt x="12682" y="21380"/>
                </a:cubicBezTo>
                <a:cubicBezTo>
                  <a:pt x="10404" y="21497"/>
                  <a:pt x="8163" y="20991"/>
                  <a:pt x="5994" y="20338"/>
                </a:cubicBezTo>
                <a:cubicBezTo>
                  <a:pt x="3971" y="19730"/>
                  <a:pt x="1995" y="18995"/>
                  <a:pt x="79" y="18136"/>
                </a:cubicBez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39" name="Arrow"/>
          <p:cNvSpPr/>
          <p:nvPr/>
        </p:nvSpPr>
        <p:spPr>
          <a:xfrm>
            <a:off x="281825" y="11895912"/>
            <a:ext cx="874108" cy="369627"/>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40" name="Arrow"/>
          <p:cNvSpPr/>
          <p:nvPr/>
        </p:nvSpPr>
        <p:spPr>
          <a:xfrm flipH="1">
            <a:off x="21279160" y="11218579"/>
            <a:ext cx="874108" cy="369627"/>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39"/>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fill="hold">
                                  <p:stCondLst>
                                    <p:cond delay="0"/>
                                  </p:stCondLst>
                                  <p:childTnLst>
                                    <p:animMotion path="M 0.000000 0.000000 L 0.168285 0.009144" origin="layout" pathEditMode="relative">
                                      <p:cBhvr>
                                        <p:cTn id="9" dur="4000" fill="hold"/>
                                        <p:tgtEl>
                                          <p:spTgt spid="439"/>
                                        </p:tgtEl>
                                        <p:attrNameLst>
                                          <p:attrName>ppt_x</p:attrName>
                                          <p:attrName>ppt_y</p:attrName>
                                        </p:attrNameLst>
                                      </p:cBhvr>
                                    </p:animMotion>
                                  </p:childTnLst>
                                </p:cTn>
                              </p:par>
                            </p:childTnLst>
                          </p:cTn>
                        </p:par>
                        <p:par>
                          <p:cTn id="10" fill="hold">
                            <p:stCondLst>
                              <p:cond delay="4000"/>
                            </p:stCondLst>
                            <p:childTnLst>
                              <p:par>
                                <p:cTn id="11" presetClass="entr" nodeType="afterEffect" presetSubtype="0" presetID="1" grpId="3" fill="hold">
                                  <p:stCondLst>
                                    <p:cond delay="0"/>
                                  </p:stCondLst>
                                  <p:iterate type="el" backwards="0">
                                    <p:tmAbs val="0"/>
                                  </p:iterate>
                                  <p:childTnLst>
                                    <p:set>
                                      <p:cBhvr>
                                        <p:cTn id="12" fill="hold"/>
                                        <p:tgtEl>
                                          <p:spTgt spid="440"/>
                                        </p:tgtEl>
                                        <p:attrNameLst>
                                          <p:attrName>style.visibility</p:attrName>
                                        </p:attrNameLst>
                                      </p:cBhvr>
                                      <p:to>
                                        <p:strVal val="visible"/>
                                      </p:to>
                                    </p:set>
                                  </p:childTnLst>
                                </p:cTn>
                              </p:par>
                            </p:childTnLst>
                          </p:cTn>
                        </p:par>
                        <p:par>
                          <p:cTn id="13" fill="hold">
                            <p:stCondLst>
                              <p:cond delay="0"/>
                            </p:stCondLst>
                            <p:childTnLst>
                              <p:par>
                                <p:cTn id="14" presetClass="path" nodeType="afterEffect" presetSubtype="0" presetID="-1" grpId="4" fill="hold">
                                  <p:stCondLst>
                                    <p:cond delay="0"/>
                                  </p:stCondLst>
                                  <p:childTnLst>
                                    <p:animMotion path="M 0.000000 0.000000 L -0.639395 0.057857" origin="layout" pathEditMode="relative">
                                      <p:cBhvr>
                                        <p:cTn id="15" dur="4000" fill="hold"/>
                                        <p:tgtEl>
                                          <p:spTgt spid="44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1"/>
      <p:bldP build="whole" bldLvl="1" animBg="1" rev="0" advAuto="0" spid="440"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3"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sp>
        <p:nvSpPr>
          <p:cNvPr id="444" name="Line"/>
          <p:cNvSpPr/>
          <p:nvPr/>
        </p:nvSpPr>
        <p:spPr>
          <a:xfrm flipH="1" rot="882876">
            <a:off x="22886775" y="10279988"/>
            <a:ext cx="1071223" cy="414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8" y="21600"/>
                </a:moveTo>
                <a:cubicBezTo>
                  <a:pt x="15225" y="18609"/>
                  <a:pt x="8956" y="16018"/>
                  <a:pt x="2664" y="13830"/>
                </a:cubicBezTo>
                <a:cubicBezTo>
                  <a:pt x="1799" y="13530"/>
                  <a:pt x="864" y="12964"/>
                  <a:pt x="582" y="10903"/>
                </a:cubicBezTo>
                <a:cubicBezTo>
                  <a:pt x="400" y="9575"/>
                  <a:pt x="600" y="8098"/>
                  <a:pt x="1062" y="7351"/>
                </a:cubicBezTo>
                <a:lnTo>
                  <a:pt x="573" y="3392"/>
                </a:lnTo>
                <a:lnTo>
                  <a:pt x="0" y="0"/>
                </a:lnTo>
                <a:lnTo>
                  <a:pt x="1533" y="2824"/>
                </a:lnTo>
                <a:lnTo>
                  <a:pt x="2362" y="5791"/>
                </a:lnTo>
                <a:lnTo>
                  <a:pt x="2977" y="10356"/>
                </a:lnTo>
                <a:lnTo>
                  <a:pt x="5697" y="10142"/>
                </a:lnTo>
                <a:lnTo>
                  <a:pt x="8363" y="9399"/>
                </a:lnTo>
                <a:lnTo>
                  <a:pt x="10155" y="9394"/>
                </a:lnTo>
                <a:lnTo>
                  <a:pt x="11298" y="10244"/>
                </a:lnTo>
                <a:lnTo>
                  <a:pt x="12087" y="7398"/>
                </a:lnTo>
                <a:lnTo>
                  <a:pt x="12260" y="3925"/>
                </a:lnTo>
                <a:lnTo>
                  <a:pt x="11859" y="526"/>
                </a:lnTo>
                <a:lnTo>
                  <a:pt x="13279" y="3233"/>
                </a:lnTo>
                <a:lnTo>
                  <a:pt x="14165" y="6288"/>
                </a:lnTo>
                <a:lnTo>
                  <a:pt x="14753" y="10672"/>
                </a:lnTo>
                <a:lnTo>
                  <a:pt x="16662" y="12288"/>
                </a:lnTo>
                <a:lnTo>
                  <a:pt x="18417" y="14364"/>
                </a:lnTo>
                <a:lnTo>
                  <a:pt x="19819" y="16587"/>
                </a:lnTo>
                <a:lnTo>
                  <a:pt x="21600" y="20720"/>
                </a:lnTo>
              </a:path>
            </a:pathLst>
          </a:custGeom>
          <a:ln w="25400">
            <a:solidFill>
              <a:srgbClr val="FFFF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45" name="Rectangle"/>
          <p:cNvSpPr/>
          <p:nvPr/>
        </p:nvSpPr>
        <p:spPr>
          <a:xfrm>
            <a:off x="5251696" y="7388729"/>
            <a:ext cx="364458" cy="475630"/>
          </a:xfrm>
          <a:prstGeom prst="rect">
            <a:avLst/>
          </a:prstGeom>
          <a:solidFill>
            <a:srgbClr val="FFFFFF"/>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46" name="Line"/>
          <p:cNvSpPr/>
          <p:nvPr/>
        </p:nvSpPr>
        <p:spPr>
          <a:xfrm flipV="1">
            <a:off x="5230724" y="7388729"/>
            <a:ext cx="1" cy="475631"/>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47" name="Line"/>
          <p:cNvSpPr/>
          <p:nvPr/>
        </p:nvSpPr>
        <p:spPr>
          <a:xfrm flipV="1">
            <a:off x="5633453" y="7388729"/>
            <a:ext cx="1" cy="475631"/>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48" name="Shape"/>
          <p:cNvSpPr/>
          <p:nvPr/>
        </p:nvSpPr>
        <p:spPr>
          <a:xfrm>
            <a:off x="5224495" y="6687820"/>
            <a:ext cx="540346" cy="605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1" y="21356"/>
                </a:moveTo>
                <a:lnTo>
                  <a:pt x="0" y="9219"/>
                </a:lnTo>
                <a:cubicBezTo>
                  <a:pt x="358" y="6669"/>
                  <a:pt x="1744" y="4323"/>
                  <a:pt x="3897" y="2618"/>
                </a:cubicBezTo>
                <a:cubicBezTo>
                  <a:pt x="5820" y="1097"/>
                  <a:pt x="8247" y="177"/>
                  <a:pt x="10808" y="0"/>
                </a:cubicBezTo>
                <a:lnTo>
                  <a:pt x="21600" y="15"/>
                </a:lnTo>
                <a:lnTo>
                  <a:pt x="21351" y="13354"/>
                </a:lnTo>
                <a:cubicBezTo>
                  <a:pt x="20101" y="13245"/>
                  <a:pt x="18849" y="13540"/>
                  <a:pt x="17822" y="14185"/>
                </a:cubicBezTo>
                <a:cubicBezTo>
                  <a:pt x="16789" y="14833"/>
                  <a:pt x="16061" y="15784"/>
                  <a:pt x="15602" y="16833"/>
                </a:cubicBezTo>
                <a:cubicBezTo>
                  <a:pt x="14936" y="18354"/>
                  <a:pt x="14843" y="20028"/>
                  <a:pt x="15339" y="21600"/>
                </a:cubicBezTo>
                <a:lnTo>
                  <a:pt x="691" y="21356"/>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49" name="Rectangle"/>
          <p:cNvSpPr/>
          <p:nvPr/>
        </p:nvSpPr>
        <p:spPr>
          <a:xfrm>
            <a:off x="5757032" y="6754496"/>
            <a:ext cx="3386668" cy="177798"/>
          </a:xfrm>
          <a:prstGeom prst="rect">
            <a:avLst/>
          </a:pr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50" name="Rectangle"/>
          <p:cNvSpPr/>
          <p:nvPr/>
        </p:nvSpPr>
        <p:spPr>
          <a:xfrm>
            <a:off x="5343102" y="7287129"/>
            <a:ext cx="164467" cy="589576"/>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51" name="Line"/>
          <p:cNvSpPr/>
          <p:nvPr/>
        </p:nvSpPr>
        <p:spPr>
          <a:xfrm flipV="1">
            <a:off x="5349566" y="7287129"/>
            <a:ext cx="1" cy="589576"/>
          </a:xfrm>
          <a:prstGeom prst="line">
            <a:avLst/>
          </a:prstGeom>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52" name="Line"/>
          <p:cNvSpPr/>
          <p:nvPr/>
        </p:nvSpPr>
        <p:spPr>
          <a:xfrm flipV="1">
            <a:off x="5522569" y="7287130"/>
            <a:ext cx="1" cy="605295"/>
          </a:xfrm>
          <a:prstGeom prst="line">
            <a:avLst/>
          </a:prstGeom>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53" name="Shape"/>
          <p:cNvSpPr/>
          <p:nvPr/>
        </p:nvSpPr>
        <p:spPr>
          <a:xfrm>
            <a:off x="9111804" y="5681681"/>
            <a:ext cx="6026351" cy="1241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21600"/>
                </a:moveTo>
                <a:lnTo>
                  <a:pt x="21600" y="1361"/>
                </a:lnTo>
                <a:lnTo>
                  <a:pt x="21558" y="0"/>
                </a:lnTo>
                <a:cubicBezTo>
                  <a:pt x="17965" y="3086"/>
                  <a:pt x="14372" y="6172"/>
                  <a:pt x="10779" y="9258"/>
                </a:cubicBezTo>
                <a:cubicBezTo>
                  <a:pt x="7186" y="12343"/>
                  <a:pt x="3593" y="15429"/>
                  <a:pt x="0" y="18515"/>
                </a:cubicBezTo>
                <a:lnTo>
                  <a:pt x="127" y="21600"/>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54" name="Shape"/>
          <p:cNvSpPr/>
          <p:nvPr/>
        </p:nvSpPr>
        <p:spPr>
          <a:xfrm>
            <a:off x="8944603" y="6627103"/>
            <a:ext cx="416610" cy="441746"/>
          </a:xfrm>
          <a:custGeom>
            <a:avLst/>
            <a:gdLst/>
            <a:ahLst/>
            <a:cxnLst>
              <a:cxn ang="0">
                <a:pos x="wd2" y="hd2"/>
              </a:cxn>
              <a:cxn ang="5400000">
                <a:pos x="wd2" y="hd2"/>
              </a:cxn>
              <a:cxn ang="10800000">
                <a:pos x="wd2" y="hd2"/>
              </a:cxn>
              <a:cxn ang="16200000">
                <a:pos x="wd2" y="hd2"/>
              </a:cxn>
            </a:cxnLst>
            <a:rect l="0" t="0" r="r" b="b"/>
            <a:pathLst>
              <a:path w="21600" h="21397" fill="norm" stroke="1" extrusionOk="0">
                <a:moveTo>
                  <a:pt x="79" y="18136"/>
                </a:moveTo>
                <a:lnTo>
                  <a:pt x="0" y="3269"/>
                </a:lnTo>
                <a:cubicBezTo>
                  <a:pt x="2003" y="2130"/>
                  <a:pt x="4173" y="1270"/>
                  <a:pt x="6442" y="718"/>
                </a:cubicBezTo>
                <a:cubicBezTo>
                  <a:pt x="8854" y="130"/>
                  <a:pt x="11351" y="-103"/>
                  <a:pt x="13839" y="43"/>
                </a:cubicBezTo>
                <a:cubicBezTo>
                  <a:pt x="16294" y="186"/>
                  <a:pt x="18709" y="697"/>
                  <a:pt x="20991" y="1556"/>
                </a:cubicBezTo>
                <a:lnTo>
                  <a:pt x="21600" y="16603"/>
                </a:lnTo>
                <a:cubicBezTo>
                  <a:pt x="20637" y="17977"/>
                  <a:pt x="19345" y="19121"/>
                  <a:pt x="17826" y="19947"/>
                </a:cubicBezTo>
                <a:cubicBezTo>
                  <a:pt x="16257" y="20800"/>
                  <a:pt x="14493" y="21287"/>
                  <a:pt x="12682" y="21380"/>
                </a:cubicBezTo>
                <a:cubicBezTo>
                  <a:pt x="10404" y="21497"/>
                  <a:pt x="8163" y="20991"/>
                  <a:pt x="5994" y="20338"/>
                </a:cubicBezTo>
                <a:cubicBezTo>
                  <a:pt x="3971" y="19730"/>
                  <a:pt x="1995" y="18995"/>
                  <a:pt x="79" y="18136"/>
                </a:cubicBez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55" name="We meten de stijghoogte maar op een paar plaatsen. Daartussen moeten we interpoleren"/>
          <p:cNvSpPr txBox="1"/>
          <p:nvPr/>
        </p:nvSpPr>
        <p:spPr>
          <a:xfrm>
            <a:off x="7568902" y="1683159"/>
            <a:ext cx="13692005" cy="162089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0" sz="4800">
                <a:latin typeface="Arial"/>
                <a:ea typeface="Arial"/>
                <a:cs typeface="Arial"/>
                <a:sym typeface="Arial"/>
              </a:defRPr>
            </a:lvl1pPr>
          </a:lstStyle>
          <a:p>
            <a:pPr/>
            <a:r>
              <a:t>We meten de stijghoogte maar op een paar plaatsen. Daartussen moeten we interpoleren</a:t>
            </a:r>
          </a:p>
        </p:txBody>
      </p:sp>
      <p:sp>
        <p:nvSpPr>
          <p:cNvPr id="456" name="Star"/>
          <p:cNvSpPr/>
          <p:nvPr/>
        </p:nvSpPr>
        <p:spPr>
          <a:xfrm>
            <a:off x="13637387" y="7424581"/>
            <a:ext cx="440156"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57" name="Star"/>
          <p:cNvSpPr/>
          <p:nvPr/>
        </p:nvSpPr>
        <p:spPr>
          <a:xfrm>
            <a:off x="8224124" y="8490006"/>
            <a:ext cx="440156"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58" name="Star"/>
          <p:cNvSpPr/>
          <p:nvPr/>
        </p:nvSpPr>
        <p:spPr>
          <a:xfrm>
            <a:off x="11258077" y="9764728"/>
            <a:ext cx="440157"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59" name="h = 1 m"/>
          <p:cNvSpPr txBox="1"/>
          <p:nvPr/>
        </p:nvSpPr>
        <p:spPr>
          <a:xfrm>
            <a:off x="13079271" y="6710108"/>
            <a:ext cx="1556386"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1 m </a:t>
            </a:r>
          </a:p>
        </p:txBody>
      </p:sp>
      <p:sp>
        <p:nvSpPr>
          <p:cNvPr id="460" name="h = 0.5 m"/>
          <p:cNvSpPr txBox="1"/>
          <p:nvPr/>
        </p:nvSpPr>
        <p:spPr>
          <a:xfrm>
            <a:off x="11750270" y="10185860"/>
            <a:ext cx="1874140"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0.5 m </a:t>
            </a:r>
          </a:p>
        </p:txBody>
      </p:sp>
      <p:sp>
        <p:nvSpPr>
          <p:cNvPr id="461" name="h = 0 m"/>
          <p:cNvSpPr txBox="1"/>
          <p:nvPr/>
        </p:nvSpPr>
        <p:spPr>
          <a:xfrm>
            <a:off x="8804327" y="8598016"/>
            <a:ext cx="1556386" cy="5604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0 m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4"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sp>
        <p:nvSpPr>
          <p:cNvPr id="465" name="Shape"/>
          <p:cNvSpPr/>
          <p:nvPr/>
        </p:nvSpPr>
        <p:spPr>
          <a:xfrm>
            <a:off x="4256698" y="7135451"/>
            <a:ext cx="7717994" cy="3189236"/>
          </a:xfrm>
          <a:custGeom>
            <a:avLst/>
            <a:gdLst/>
            <a:ahLst/>
            <a:cxnLst>
              <a:cxn ang="0">
                <a:pos x="wd2" y="hd2"/>
              </a:cxn>
              <a:cxn ang="5400000">
                <a:pos x="wd2" y="hd2"/>
              </a:cxn>
              <a:cxn ang="10800000">
                <a:pos x="wd2" y="hd2"/>
              </a:cxn>
              <a:cxn ang="16200000">
                <a:pos x="wd2" y="hd2"/>
              </a:cxn>
            </a:cxnLst>
            <a:rect l="0" t="0" r="r" b="b"/>
            <a:pathLst>
              <a:path w="21441" h="21541" fill="norm" stroke="1" extrusionOk="0">
                <a:moveTo>
                  <a:pt x="10733" y="20454"/>
                </a:moveTo>
                <a:cubicBezTo>
                  <a:pt x="9419" y="19939"/>
                  <a:pt x="8128" y="19125"/>
                  <a:pt x="6877" y="18022"/>
                </a:cubicBezTo>
                <a:cubicBezTo>
                  <a:pt x="5730" y="17011"/>
                  <a:pt x="4621" y="15761"/>
                  <a:pt x="3551" y="14335"/>
                </a:cubicBezTo>
                <a:cubicBezTo>
                  <a:pt x="2746" y="13263"/>
                  <a:pt x="1962" y="12088"/>
                  <a:pt x="1265" y="10636"/>
                </a:cubicBezTo>
                <a:cubicBezTo>
                  <a:pt x="696" y="9453"/>
                  <a:pt x="181" y="8042"/>
                  <a:pt x="38" y="6257"/>
                </a:cubicBezTo>
                <a:cubicBezTo>
                  <a:pt x="-80" y="4783"/>
                  <a:pt x="81" y="3252"/>
                  <a:pt x="493" y="2133"/>
                </a:cubicBezTo>
                <a:cubicBezTo>
                  <a:pt x="1128" y="407"/>
                  <a:pt x="2136" y="108"/>
                  <a:pt x="3092" y="32"/>
                </a:cubicBezTo>
                <a:cubicBezTo>
                  <a:pt x="3923" y="-34"/>
                  <a:pt x="4755" y="4"/>
                  <a:pt x="5584" y="145"/>
                </a:cubicBezTo>
                <a:cubicBezTo>
                  <a:pt x="7101" y="333"/>
                  <a:pt x="8612" y="722"/>
                  <a:pt x="10111" y="1308"/>
                </a:cubicBezTo>
                <a:cubicBezTo>
                  <a:pt x="12136" y="2100"/>
                  <a:pt x="14133" y="3251"/>
                  <a:pt x="16136" y="4322"/>
                </a:cubicBezTo>
                <a:cubicBezTo>
                  <a:pt x="18262" y="5459"/>
                  <a:pt x="20555" y="7063"/>
                  <a:pt x="21274" y="11947"/>
                </a:cubicBezTo>
                <a:cubicBezTo>
                  <a:pt x="21520" y="13615"/>
                  <a:pt x="21506" y="15463"/>
                  <a:pt x="21160" y="17019"/>
                </a:cubicBezTo>
                <a:cubicBezTo>
                  <a:pt x="20469" y="20122"/>
                  <a:pt x="18895" y="20855"/>
                  <a:pt x="17425" y="21184"/>
                </a:cubicBezTo>
                <a:cubicBezTo>
                  <a:pt x="16457" y="21402"/>
                  <a:pt x="15485" y="21566"/>
                  <a:pt x="14513" y="21539"/>
                </a:cubicBezTo>
                <a:cubicBezTo>
                  <a:pt x="13241" y="21503"/>
                  <a:pt x="11974" y="21139"/>
                  <a:pt x="10733" y="20454"/>
                </a:cubicBezTo>
                <a:close/>
              </a:path>
            </a:pathLst>
          </a:custGeom>
          <a:ln w="63500">
            <a:solidFill>
              <a:srgbClr val="FFFB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66" name="Shape"/>
          <p:cNvSpPr/>
          <p:nvPr/>
        </p:nvSpPr>
        <p:spPr>
          <a:xfrm>
            <a:off x="4889412" y="7409670"/>
            <a:ext cx="3623031" cy="1903667"/>
          </a:xfrm>
          <a:custGeom>
            <a:avLst/>
            <a:gdLst/>
            <a:ahLst/>
            <a:cxnLst>
              <a:cxn ang="0">
                <a:pos x="wd2" y="hd2"/>
              </a:cxn>
              <a:cxn ang="5400000">
                <a:pos x="wd2" y="hd2"/>
              </a:cxn>
              <a:cxn ang="10800000">
                <a:pos x="wd2" y="hd2"/>
              </a:cxn>
              <a:cxn ang="16200000">
                <a:pos x="wd2" y="hd2"/>
              </a:cxn>
            </a:cxnLst>
            <a:rect l="0" t="0" r="r" b="b"/>
            <a:pathLst>
              <a:path w="21128" h="21205" fill="norm" stroke="1" extrusionOk="0">
                <a:moveTo>
                  <a:pt x="301" y="8151"/>
                </a:moveTo>
                <a:cubicBezTo>
                  <a:pt x="-192" y="6409"/>
                  <a:pt x="-73" y="4267"/>
                  <a:pt x="602" y="2763"/>
                </a:cubicBezTo>
                <a:cubicBezTo>
                  <a:pt x="1273" y="1264"/>
                  <a:pt x="2323" y="759"/>
                  <a:pt x="3345" y="462"/>
                </a:cubicBezTo>
                <a:cubicBezTo>
                  <a:pt x="5612" y="-196"/>
                  <a:pt x="7915" y="-91"/>
                  <a:pt x="10193" y="397"/>
                </a:cubicBezTo>
                <a:cubicBezTo>
                  <a:pt x="12360" y="861"/>
                  <a:pt x="14507" y="1671"/>
                  <a:pt x="16572" y="3012"/>
                </a:cubicBezTo>
                <a:cubicBezTo>
                  <a:pt x="18612" y="4336"/>
                  <a:pt x="20641" y="6518"/>
                  <a:pt x="21057" y="10469"/>
                </a:cubicBezTo>
                <a:cubicBezTo>
                  <a:pt x="21408" y="13813"/>
                  <a:pt x="20412" y="17039"/>
                  <a:pt x="18898" y="18948"/>
                </a:cubicBezTo>
                <a:cubicBezTo>
                  <a:pt x="17304" y="20958"/>
                  <a:pt x="15348" y="21404"/>
                  <a:pt x="13443" y="21132"/>
                </a:cubicBezTo>
                <a:cubicBezTo>
                  <a:pt x="11371" y="20837"/>
                  <a:pt x="9365" y="19732"/>
                  <a:pt x="7372" y="18617"/>
                </a:cubicBezTo>
                <a:cubicBezTo>
                  <a:pt x="5599" y="17625"/>
                  <a:pt x="3792" y="16582"/>
                  <a:pt x="2382" y="14291"/>
                </a:cubicBezTo>
                <a:cubicBezTo>
                  <a:pt x="1389" y="12677"/>
                  <a:pt x="666" y="10542"/>
                  <a:pt x="301" y="8151"/>
                </a:cubicBezTo>
                <a:close/>
              </a:path>
            </a:pathLst>
          </a:custGeom>
          <a:ln w="63500">
            <a:solidFill>
              <a:srgbClr val="FFFB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67" name="Line"/>
          <p:cNvSpPr/>
          <p:nvPr/>
        </p:nvSpPr>
        <p:spPr>
          <a:xfrm>
            <a:off x="2966566" y="6481004"/>
            <a:ext cx="16642920" cy="7058046"/>
          </a:xfrm>
          <a:custGeom>
            <a:avLst/>
            <a:gdLst/>
            <a:ahLst/>
            <a:cxnLst>
              <a:cxn ang="0">
                <a:pos x="wd2" y="hd2"/>
              </a:cxn>
              <a:cxn ang="5400000">
                <a:pos x="wd2" y="hd2"/>
              </a:cxn>
              <a:cxn ang="10800000">
                <a:pos x="wd2" y="hd2"/>
              </a:cxn>
              <a:cxn ang="16200000">
                <a:pos x="wd2" y="hd2"/>
              </a:cxn>
            </a:cxnLst>
            <a:rect l="0" t="0" r="r" b="b"/>
            <a:pathLst>
              <a:path w="21404" h="21600" fill="norm" stroke="1" extrusionOk="0">
                <a:moveTo>
                  <a:pt x="7663" y="21600"/>
                </a:moveTo>
                <a:cubicBezTo>
                  <a:pt x="8127" y="19873"/>
                  <a:pt x="8067" y="17627"/>
                  <a:pt x="7514" y="16054"/>
                </a:cubicBezTo>
                <a:cubicBezTo>
                  <a:pt x="7051" y="14737"/>
                  <a:pt x="6337" y="14191"/>
                  <a:pt x="5669" y="13549"/>
                </a:cubicBezTo>
                <a:cubicBezTo>
                  <a:pt x="4858" y="12769"/>
                  <a:pt x="4084" y="11786"/>
                  <a:pt x="3294" y="10885"/>
                </a:cubicBezTo>
                <a:cubicBezTo>
                  <a:pt x="2749" y="10263"/>
                  <a:pt x="2194" y="9677"/>
                  <a:pt x="1679" y="8921"/>
                </a:cubicBezTo>
                <a:cubicBezTo>
                  <a:pt x="1283" y="8341"/>
                  <a:pt x="913" y="7665"/>
                  <a:pt x="576" y="6903"/>
                </a:cubicBezTo>
                <a:cubicBezTo>
                  <a:pt x="-74" y="5952"/>
                  <a:pt x="-196" y="3825"/>
                  <a:pt x="322" y="2493"/>
                </a:cubicBezTo>
                <a:cubicBezTo>
                  <a:pt x="710" y="1498"/>
                  <a:pt x="1317" y="1383"/>
                  <a:pt x="1885" y="1266"/>
                </a:cubicBezTo>
                <a:cubicBezTo>
                  <a:pt x="2540" y="1131"/>
                  <a:pt x="3191" y="921"/>
                  <a:pt x="3848" y="868"/>
                </a:cubicBezTo>
                <a:cubicBezTo>
                  <a:pt x="4578" y="809"/>
                  <a:pt x="5308" y="943"/>
                  <a:pt x="6034" y="1129"/>
                </a:cubicBezTo>
                <a:cubicBezTo>
                  <a:pt x="7074" y="1397"/>
                  <a:pt x="8109" y="1772"/>
                  <a:pt x="9135" y="2255"/>
                </a:cubicBezTo>
                <a:lnTo>
                  <a:pt x="12480" y="3265"/>
                </a:lnTo>
                <a:cubicBezTo>
                  <a:pt x="13844" y="3919"/>
                  <a:pt x="15241" y="4091"/>
                  <a:pt x="16626" y="3775"/>
                </a:cubicBezTo>
                <a:cubicBezTo>
                  <a:pt x="17715" y="3526"/>
                  <a:pt x="18789" y="2978"/>
                  <a:pt x="19825" y="2140"/>
                </a:cubicBezTo>
                <a:lnTo>
                  <a:pt x="21404" y="0"/>
                </a:lnTo>
              </a:path>
            </a:pathLst>
          </a:custGeom>
          <a:ln w="63500">
            <a:solidFill>
              <a:srgbClr val="FFFB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68" name="Line"/>
          <p:cNvSpPr/>
          <p:nvPr/>
        </p:nvSpPr>
        <p:spPr>
          <a:xfrm flipH="1" rot="882876">
            <a:off x="22886775" y="10279988"/>
            <a:ext cx="1071223" cy="414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8" y="21600"/>
                </a:moveTo>
                <a:cubicBezTo>
                  <a:pt x="15225" y="18609"/>
                  <a:pt x="8956" y="16018"/>
                  <a:pt x="2664" y="13830"/>
                </a:cubicBezTo>
                <a:cubicBezTo>
                  <a:pt x="1799" y="13530"/>
                  <a:pt x="864" y="12964"/>
                  <a:pt x="582" y="10903"/>
                </a:cubicBezTo>
                <a:cubicBezTo>
                  <a:pt x="400" y="9575"/>
                  <a:pt x="600" y="8098"/>
                  <a:pt x="1062" y="7351"/>
                </a:cubicBezTo>
                <a:lnTo>
                  <a:pt x="573" y="3392"/>
                </a:lnTo>
                <a:lnTo>
                  <a:pt x="0" y="0"/>
                </a:lnTo>
                <a:lnTo>
                  <a:pt x="1533" y="2824"/>
                </a:lnTo>
                <a:lnTo>
                  <a:pt x="2362" y="5791"/>
                </a:lnTo>
                <a:lnTo>
                  <a:pt x="2977" y="10356"/>
                </a:lnTo>
                <a:lnTo>
                  <a:pt x="5697" y="10142"/>
                </a:lnTo>
                <a:lnTo>
                  <a:pt x="8363" y="9399"/>
                </a:lnTo>
                <a:lnTo>
                  <a:pt x="10155" y="9394"/>
                </a:lnTo>
                <a:lnTo>
                  <a:pt x="11298" y="10244"/>
                </a:lnTo>
                <a:lnTo>
                  <a:pt x="12087" y="7398"/>
                </a:lnTo>
                <a:lnTo>
                  <a:pt x="12260" y="3925"/>
                </a:lnTo>
                <a:lnTo>
                  <a:pt x="11859" y="526"/>
                </a:lnTo>
                <a:lnTo>
                  <a:pt x="13279" y="3233"/>
                </a:lnTo>
                <a:lnTo>
                  <a:pt x="14165" y="6288"/>
                </a:lnTo>
                <a:lnTo>
                  <a:pt x="14753" y="10672"/>
                </a:lnTo>
                <a:lnTo>
                  <a:pt x="16662" y="12288"/>
                </a:lnTo>
                <a:lnTo>
                  <a:pt x="18417" y="14364"/>
                </a:lnTo>
                <a:lnTo>
                  <a:pt x="19819" y="16587"/>
                </a:lnTo>
                <a:lnTo>
                  <a:pt x="21600" y="20720"/>
                </a:lnTo>
              </a:path>
            </a:pathLst>
          </a:custGeom>
          <a:ln w="25400">
            <a:solidFill>
              <a:srgbClr val="FFFF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69" name="Rectangle"/>
          <p:cNvSpPr/>
          <p:nvPr/>
        </p:nvSpPr>
        <p:spPr>
          <a:xfrm>
            <a:off x="5251696" y="7388729"/>
            <a:ext cx="364458" cy="475630"/>
          </a:xfrm>
          <a:prstGeom prst="rect">
            <a:avLst/>
          </a:prstGeom>
          <a:solidFill>
            <a:srgbClr val="FFFFFF"/>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70" name="Line"/>
          <p:cNvSpPr/>
          <p:nvPr/>
        </p:nvSpPr>
        <p:spPr>
          <a:xfrm flipV="1">
            <a:off x="5230724" y="7388729"/>
            <a:ext cx="1" cy="475631"/>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1" name="Line"/>
          <p:cNvSpPr/>
          <p:nvPr/>
        </p:nvSpPr>
        <p:spPr>
          <a:xfrm flipV="1">
            <a:off x="5633453" y="7388729"/>
            <a:ext cx="1" cy="475631"/>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2" name="Shape"/>
          <p:cNvSpPr/>
          <p:nvPr/>
        </p:nvSpPr>
        <p:spPr>
          <a:xfrm>
            <a:off x="5224495" y="6687820"/>
            <a:ext cx="540346" cy="605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1" y="21356"/>
                </a:moveTo>
                <a:lnTo>
                  <a:pt x="0" y="9219"/>
                </a:lnTo>
                <a:cubicBezTo>
                  <a:pt x="358" y="6669"/>
                  <a:pt x="1744" y="4323"/>
                  <a:pt x="3897" y="2618"/>
                </a:cubicBezTo>
                <a:cubicBezTo>
                  <a:pt x="5820" y="1097"/>
                  <a:pt x="8247" y="177"/>
                  <a:pt x="10808" y="0"/>
                </a:cubicBezTo>
                <a:lnTo>
                  <a:pt x="21600" y="15"/>
                </a:lnTo>
                <a:lnTo>
                  <a:pt x="21351" y="13354"/>
                </a:lnTo>
                <a:cubicBezTo>
                  <a:pt x="20101" y="13245"/>
                  <a:pt x="18849" y="13540"/>
                  <a:pt x="17822" y="14185"/>
                </a:cubicBezTo>
                <a:cubicBezTo>
                  <a:pt x="16789" y="14833"/>
                  <a:pt x="16061" y="15784"/>
                  <a:pt x="15602" y="16833"/>
                </a:cubicBezTo>
                <a:cubicBezTo>
                  <a:pt x="14936" y="18354"/>
                  <a:pt x="14843" y="20028"/>
                  <a:pt x="15339" y="21600"/>
                </a:cubicBezTo>
                <a:lnTo>
                  <a:pt x="691" y="21356"/>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3" name="Rectangle"/>
          <p:cNvSpPr/>
          <p:nvPr/>
        </p:nvSpPr>
        <p:spPr>
          <a:xfrm>
            <a:off x="5757032" y="6754496"/>
            <a:ext cx="3386668" cy="177798"/>
          </a:xfrm>
          <a:prstGeom prst="rect">
            <a:avLst/>
          </a:pr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74" name="Rectangle"/>
          <p:cNvSpPr/>
          <p:nvPr/>
        </p:nvSpPr>
        <p:spPr>
          <a:xfrm>
            <a:off x="5343102" y="7287129"/>
            <a:ext cx="164467" cy="589576"/>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475" name="Line"/>
          <p:cNvSpPr/>
          <p:nvPr/>
        </p:nvSpPr>
        <p:spPr>
          <a:xfrm flipV="1">
            <a:off x="5349566" y="7287129"/>
            <a:ext cx="1" cy="589576"/>
          </a:xfrm>
          <a:prstGeom prst="line">
            <a:avLst/>
          </a:prstGeom>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6" name="Line"/>
          <p:cNvSpPr/>
          <p:nvPr/>
        </p:nvSpPr>
        <p:spPr>
          <a:xfrm flipV="1">
            <a:off x="5522569" y="7287130"/>
            <a:ext cx="1" cy="605295"/>
          </a:xfrm>
          <a:prstGeom prst="line">
            <a:avLst/>
          </a:prstGeom>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7" name="Shape"/>
          <p:cNvSpPr/>
          <p:nvPr/>
        </p:nvSpPr>
        <p:spPr>
          <a:xfrm>
            <a:off x="9111804" y="5681681"/>
            <a:ext cx="6026351" cy="1241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21600"/>
                </a:moveTo>
                <a:lnTo>
                  <a:pt x="21600" y="1361"/>
                </a:lnTo>
                <a:lnTo>
                  <a:pt x="21558" y="0"/>
                </a:lnTo>
                <a:cubicBezTo>
                  <a:pt x="17965" y="3086"/>
                  <a:pt x="14372" y="6172"/>
                  <a:pt x="10779" y="9258"/>
                </a:cubicBezTo>
                <a:cubicBezTo>
                  <a:pt x="7186" y="12343"/>
                  <a:pt x="3593" y="15429"/>
                  <a:pt x="0" y="18515"/>
                </a:cubicBezTo>
                <a:lnTo>
                  <a:pt x="127" y="21600"/>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8" name="Shape"/>
          <p:cNvSpPr/>
          <p:nvPr/>
        </p:nvSpPr>
        <p:spPr>
          <a:xfrm>
            <a:off x="8944603" y="6627103"/>
            <a:ext cx="416610" cy="441746"/>
          </a:xfrm>
          <a:custGeom>
            <a:avLst/>
            <a:gdLst/>
            <a:ahLst/>
            <a:cxnLst>
              <a:cxn ang="0">
                <a:pos x="wd2" y="hd2"/>
              </a:cxn>
              <a:cxn ang="5400000">
                <a:pos x="wd2" y="hd2"/>
              </a:cxn>
              <a:cxn ang="10800000">
                <a:pos x="wd2" y="hd2"/>
              </a:cxn>
              <a:cxn ang="16200000">
                <a:pos x="wd2" y="hd2"/>
              </a:cxn>
            </a:cxnLst>
            <a:rect l="0" t="0" r="r" b="b"/>
            <a:pathLst>
              <a:path w="21600" h="21397" fill="norm" stroke="1" extrusionOk="0">
                <a:moveTo>
                  <a:pt x="79" y="18136"/>
                </a:moveTo>
                <a:lnTo>
                  <a:pt x="0" y="3269"/>
                </a:lnTo>
                <a:cubicBezTo>
                  <a:pt x="2003" y="2130"/>
                  <a:pt x="4173" y="1270"/>
                  <a:pt x="6442" y="718"/>
                </a:cubicBezTo>
                <a:cubicBezTo>
                  <a:pt x="8854" y="130"/>
                  <a:pt x="11351" y="-103"/>
                  <a:pt x="13839" y="43"/>
                </a:cubicBezTo>
                <a:cubicBezTo>
                  <a:pt x="16294" y="186"/>
                  <a:pt x="18709" y="697"/>
                  <a:pt x="20991" y="1556"/>
                </a:cubicBezTo>
                <a:lnTo>
                  <a:pt x="21600" y="16603"/>
                </a:lnTo>
                <a:cubicBezTo>
                  <a:pt x="20637" y="17977"/>
                  <a:pt x="19345" y="19121"/>
                  <a:pt x="17826" y="19947"/>
                </a:cubicBezTo>
                <a:cubicBezTo>
                  <a:pt x="16257" y="20800"/>
                  <a:pt x="14493" y="21287"/>
                  <a:pt x="12682" y="21380"/>
                </a:cubicBezTo>
                <a:cubicBezTo>
                  <a:pt x="10404" y="21497"/>
                  <a:pt x="8163" y="20991"/>
                  <a:pt x="5994" y="20338"/>
                </a:cubicBezTo>
                <a:cubicBezTo>
                  <a:pt x="3971" y="19730"/>
                  <a:pt x="1995" y="18995"/>
                  <a:pt x="79" y="18136"/>
                </a:cubicBez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479" name="Lijnen van constante stijghoogte vormen…"/>
          <p:cNvSpPr txBox="1"/>
          <p:nvPr/>
        </p:nvSpPr>
        <p:spPr>
          <a:xfrm>
            <a:off x="7085228" y="1639189"/>
            <a:ext cx="11168619"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Lijnen van constante stijghoogte vormen</a:t>
            </a:r>
          </a:p>
          <a:p>
            <a:pPr algn="l" defTabSz="1219200">
              <a:defRPr b="0" sz="4800">
                <a:latin typeface="Arial"/>
                <a:ea typeface="Arial"/>
                <a:cs typeface="Arial"/>
                <a:sym typeface="Arial"/>
              </a:defRPr>
            </a:pPr>
            <a:r>
              <a:t>een stijghoogtekaart.</a:t>
            </a:r>
          </a:p>
        </p:txBody>
      </p:sp>
      <p:sp>
        <p:nvSpPr>
          <p:cNvPr id="480" name="Star"/>
          <p:cNvSpPr/>
          <p:nvPr/>
        </p:nvSpPr>
        <p:spPr>
          <a:xfrm>
            <a:off x="13637387" y="7424581"/>
            <a:ext cx="440156"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81" name="Star"/>
          <p:cNvSpPr/>
          <p:nvPr/>
        </p:nvSpPr>
        <p:spPr>
          <a:xfrm>
            <a:off x="8224124" y="8490006"/>
            <a:ext cx="440156"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82" name="Star"/>
          <p:cNvSpPr/>
          <p:nvPr/>
        </p:nvSpPr>
        <p:spPr>
          <a:xfrm>
            <a:off x="11258077" y="9764728"/>
            <a:ext cx="440157" cy="480126"/>
          </a:xfrm>
          <a:prstGeom prst="star5">
            <a:avLst>
              <a:gd name="adj" fmla="val 19100"/>
              <a:gd name="hf" fmla="val 105146"/>
              <a:gd name="vf" fmla="val 110557"/>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483" name="h = 1 m"/>
          <p:cNvSpPr txBox="1"/>
          <p:nvPr/>
        </p:nvSpPr>
        <p:spPr>
          <a:xfrm>
            <a:off x="13079271" y="6710108"/>
            <a:ext cx="1556386"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1 m </a:t>
            </a:r>
          </a:p>
        </p:txBody>
      </p:sp>
      <p:sp>
        <p:nvSpPr>
          <p:cNvPr id="484" name="h = 0.5 m"/>
          <p:cNvSpPr txBox="1"/>
          <p:nvPr/>
        </p:nvSpPr>
        <p:spPr>
          <a:xfrm>
            <a:off x="11750270" y="10185860"/>
            <a:ext cx="1874140"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0.5 m </a:t>
            </a:r>
          </a:p>
        </p:txBody>
      </p:sp>
      <p:sp>
        <p:nvSpPr>
          <p:cNvPr id="485" name="h = 0 m"/>
          <p:cNvSpPr txBox="1"/>
          <p:nvPr/>
        </p:nvSpPr>
        <p:spPr>
          <a:xfrm>
            <a:off x="8804327" y="8598016"/>
            <a:ext cx="1556386" cy="5604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rPr i="1"/>
              <a:t>h</a:t>
            </a:r>
            <a:r>
              <a:t> = 0 m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8"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489"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490"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pic>
        <p:nvPicPr>
          <p:cNvPr id="491" name="Image" descr="Image"/>
          <p:cNvPicPr>
            <a:picLocks noChangeAspect="1"/>
          </p:cNvPicPr>
          <p:nvPr/>
        </p:nvPicPr>
        <p:blipFill>
          <a:blip r:embed="rId4">
            <a:alphaModFix amt="35000"/>
            <a:extLst/>
          </a:blip>
          <a:srcRect l="0" t="0" r="0" b="8"/>
          <a:stretch>
            <a:fillRect/>
          </a:stretch>
        </p:blipFill>
        <p:spPr>
          <a:xfrm>
            <a:off x="3981682" y="11266794"/>
            <a:ext cx="372534" cy="549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
                </a:moveTo>
                <a:lnTo>
                  <a:pt x="0" y="0"/>
                </a:lnTo>
                <a:lnTo>
                  <a:pt x="11" y="21598"/>
                </a:lnTo>
                <a:lnTo>
                  <a:pt x="21588" y="21600"/>
                </a:lnTo>
                <a:lnTo>
                  <a:pt x="21600" y="2"/>
                </a:lnTo>
                <a:close/>
              </a:path>
            </a:pathLst>
          </a:custGeom>
          <a:ln w="12700">
            <a:miter lim="400000"/>
          </a:ln>
          <a:effectLst>
            <a:outerShdw sx="100000" sy="100000" kx="0" ky="0" algn="b" rotWithShape="0" blurRad="101600" dist="50800" dir="5400000">
              <a:srgbClr val="000000">
                <a:alpha val="35000"/>
              </a:srgbClr>
            </a:outerShdw>
          </a:effectLst>
        </p:spPr>
      </p:pic>
      <p:grpSp>
        <p:nvGrpSpPr>
          <p:cNvPr id="497" name="Group"/>
          <p:cNvGrpSpPr/>
          <p:nvPr/>
        </p:nvGrpSpPr>
        <p:grpSpPr>
          <a:xfrm>
            <a:off x="17964590" y="7388729"/>
            <a:ext cx="199531" cy="5484266"/>
            <a:chOff x="0" y="0"/>
            <a:chExt cx="199530" cy="5484265"/>
          </a:xfrm>
        </p:grpSpPr>
        <p:sp>
          <p:nvSpPr>
            <p:cNvPr id="492"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493"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94"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95"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496"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498" name="Rectangle"/>
          <p:cNvSpPr/>
          <p:nvPr/>
        </p:nvSpPr>
        <p:spPr>
          <a:xfrm>
            <a:off x="18000133" y="9085944"/>
            <a:ext cx="128446" cy="3793511"/>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504" name="Group"/>
          <p:cNvGrpSpPr/>
          <p:nvPr/>
        </p:nvGrpSpPr>
        <p:grpSpPr>
          <a:xfrm>
            <a:off x="5433923" y="7388729"/>
            <a:ext cx="199531" cy="5484266"/>
            <a:chOff x="0" y="0"/>
            <a:chExt cx="199530" cy="5484265"/>
          </a:xfrm>
        </p:grpSpPr>
        <p:sp>
          <p:nvSpPr>
            <p:cNvPr id="499"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500"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1"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2"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3"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505" name="Rectangle"/>
          <p:cNvSpPr/>
          <p:nvPr/>
        </p:nvSpPr>
        <p:spPr>
          <a:xfrm>
            <a:off x="5469466" y="8425412"/>
            <a:ext cx="128445" cy="4454043"/>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511" name="Group"/>
          <p:cNvGrpSpPr/>
          <p:nvPr/>
        </p:nvGrpSpPr>
        <p:grpSpPr>
          <a:xfrm flipH="1" rot="882876">
            <a:off x="22861903" y="10282052"/>
            <a:ext cx="1112081" cy="605295"/>
            <a:chOff x="0" y="0"/>
            <a:chExt cx="1112080" cy="605293"/>
          </a:xfrm>
        </p:grpSpPr>
        <p:sp>
          <p:nvSpPr>
            <p:cNvPr id="506"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7"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8"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09"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10"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pic>
        <p:nvPicPr>
          <p:cNvPr id="512" name="tijdreeks.png" descr="tijdreeks.png"/>
          <p:cNvPicPr>
            <a:picLocks noChangeAspect="1"/>
          </p:cNvPicPr>
          <p:nvPr/>
        </p:nvPicPr>
        <p:blipFill>
          <a:blip r:embed="rId5">
            <a:extLst/>
          </a:blip>
          <a:srcRect l="0" t="1122" r="0" b="1122"/>
          <a:stretch>
            <a:fillRect/>
          </a:stretch>
        </p:blipFill>
        <p:spPr>
          <a:xfrm>
            <a:off x="14382630" y="2137888"/>
            <a:ext cx="9467289" cy="4634139"/>
          </a:xfrm>
          <a:prstGeom prst="rect">
            <a:avLst/>
          </a:prstGeom>
          <a:ln w="12700">
            <a:miter lim="400000"/>
          </a:ln>
        </p:spPr>
      </p:pic>
      <p:sp>
        <p:nvSpPr>
          <p:cNvPr id="513" name="Line"/>
          <p:cNvSpPr/>
          <p:nvPr/>
        </p:nvSpPr>
        <p:spPr>
          <a:xfrm>
            <a:off x="14399025" y="6753416"/>
            <a:ext cx="3436512" cy="2155450"/>
          </a:xfrm>
          <a:prstGeom prst="line">
            <a:avLst/>
          </a:prstGeom>
          <a:ln w="63500">
            <a:solidFill>
              <a:srgbClr val="FFFF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514" name="Line"/>
          <p:cNvSpPr/>
          <p:nvPr/>
        </p:nvSpPr>
        <p:spPr>
          <a:xfrm flipH="1">
            <a:off x="18154715" y="6719551"/>
            <a:ext cx="5632389" cy="2223181"/>
          </a:xfrm>
          <a:prstGeom prst="line">
            <a:avLst/>
          </a:prstGeom>
          <a:ln w="63500">
            <a:solidFill>
              <a:srgbClr val="FFFF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515"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516" name="Stijghoogte varieert door het jaar: Hoger in de winter, lager in de zomer"/>
          <p:cNvSpPr txBox="1"/>
          <p:nvPr/>
        </p:nvSpPr>
        <p:spPr>
          <a:xfrm>
            <a:off x="6601555" y="1155515"/>
            <a:ext cx="7604686" cy="231939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0" sz="4800">
                <a:latin typeface="Arial"/>
                <a:ea typeface="Arial"/>
                <a:cs typeface="Arial"/>
                <a:sym typeface="Arial"/>
              </a:defRPr>
            </a:lvl1pPr>
          </a:lstStyle>
          <a:p>
            <a:pPr/>
            <a:r>
              <a:t>Stijghoogte varieert door het jaar: Hoger in de winter, lager in de zomer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Number"/>
          <p:cNvSpPr txBox="1"/>
          <p:nvPr>
            <p:ph type="sldNum" sz="quarter" idx="2"/>
          </p:nvPr>
        </p:nvSpPr>
        <p:spPr>
          <a:xfrm>
            <a:off x="23290658" y="12893628"/>
            <a:ext cx="623824"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9" name="TUDelft_LogoZWART.eps" descr="TUDelft_LogoZWART.eps"/>
          <p:cNvPicPr>
            <a:picLocks noChangeAspect="1"/>
          </p:cNvPicPr>
          <p:nvPr/>
        </p:nvPicPr>
        <p:blipFill>
          <a:blip r:embed="rId2">
            <a:extLst/>
          </a:blip>
          <a:stretch>
            <a:fillRect/>
          </a:stretch>
        </p:blipFill>
        <p:spPr>
          <a:xfrm>
            <a:off x="556330" y="12040189"/>
            <a:ext cx="2944785" cy="1148467"/>
          </a:xfrm>
          <a:prstGeom prst="rect">
            <a:avLst/>
          </a:prstGeom>
          <a:ln w="12700">
            <a:miter lim="400000"/>
          </a:ln>
        </p:spPr>
      </p:pic>
      <p:pic>
        <p:nvPicPr>
          <p:cNvPr id="520" name="ts1.png" descr="ts1.png"/>
          <p:cNvPicPr>
            <a:picLocks noChangeAspect="1"/>
          </p:cNvPicPr>
          <p:nvPr/>
        </p:nvPicPr>
        <p:blipFill>
          <a:blip r:embed="rId3">
            <a:extLst/>
          </a:blip>
          <a:srcRect l="268" t="0" r="268" b="0"/>
          <a:stretch>
            <a:fillRect/>
          </a:stretch>
        </p:blipFill>
        <p:spPr>
          <a:xfrm>
            <a:off x="308039" y="1151994"/>
            <a:ext cx="22579318" cy="1115526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2" name="ts2.png" descr="ts2.png"/>
          <p:cNvPicPr>
            <a:picLocks noChangeAspect="1"/>
          </p:cNvPicPr>
          <p:nvPr/>
        </p:nvPicPr>
        <p:blipFill>
          <a:blip r:embed="rId2">
            <a:extLst/>
          </a:blip>
          <a:srcRect l="0" t="595" r="0" b="595"/>
          <a:stretch>
            <a:fillRect/>
          </a:stretch>
        </p:blipFill>
        <p:spPr>
          <a:xfrm>
            <a:off x="-1353239" y="74139"/>
            <a:ext cx="26692158" cy="13187196"/>
          </a:xfrm>
          <a:prstGeom prst="rect">
            <a:avLst/>
          </a:prstGeom>
          <a:ln w="12700">
            <a:miter lim="400000"/>
          </a:ln>
        </p:spPr>
      </p:pic>
      <p:sp>
        <p:nvSpPr>
          <p:cNvPr id="523" name="Slide Number"/>
          <p:cNvSpPr txBox="1"/>
          <p:nvPr>
            <p:ph type="sldNum" sz="quarter" idx="2"/>
          </p:nvPr>
        </p:nvSpPr>
        <p:spPr>
          <a:xfrm>
            <a:off x="23290658" y="12893628"/>
            <a:ext cx="623824"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TUDelft_LogoZWART.eps" descr="TUDelft_LogoZWART.eps"/>
          <p:cNvPicPr>
            <a:picLocks noChangeAspect="1"/>
          </p:cNvPicPr>
          <p:nvPr/>
        </p:nvPicPr>
        <p:blipFill>
          <a:blip r:embed="rId3">
            <a:extLst/>
          </a:blip>
          <a:stretch>
            <a:fillRect/>
          </a:stretch>
        </p:blipFill>
        <p:spPr>
          <a:xfrm>
            <a:off x="556330" y="12040189"/>
            <a:ext cx="2944785" cy="114846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Number"/>
          <p:cNvSpPr txBox="1"/>
          <p:nvPr>
            <p:ph type="sldNum" sz="quarter" idx="2"/>
          </p:nvPr>
        </p:nvSpPr>
        <p:spPr>
          <a:xfrm>
            <a:off x="23290658" y="12893628"/>
            <a:ext cx="623824"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ts3.png" descr="ts3.png"/>
          <p:cNvPicPr>
            <a:picLocks noChangeAspect="1"/>
          </p:cNvPicPr>
          <p:nvPr/>
        </p:nvPicPr>
        <p:blipFill>
          <a:blip r:embed="rId2">
            <a:extLst/>
          </a:blip>
          <a:srcRect l="6422" t="45287" r="7761" b="8231"/>
          <a:stretch>
            <a:fillRect/>
          </a:stretch>
        </p:blipFill>
        <p:spPr>
          <a:xfrm>
            <a:off x="128606" y="6135011"/>
            <a:ext cx="23315779" cy="6314251"/>
          </a:xfrm>
          <a:prstGeom prst="rect">
            <a:avLst/>
          </a:prstGeom>
          <a:ln w="12700">
            <a:miter lim="400000"/>
          </a:ln>
        </p:spPr>
      </p:pic>
      <p:pic>
        <p:nvPicPr>
          <p:cNvPr id="528" name="TUDelft_LogoZWART.eps" descr="TUDelft_LogoZWART.eps"/>
          <p:cNvPicPr>
            <a:picLocks noChangeAspect="1"/>
          </p:cNvPicPr>
          <p:nvPr/>
        </p:nvPicPr>
        <p:blipFill>
          <a:blip r:embed="rId3">
            <a:extLst/>
          </a:blip>
          <a:stretch>
            <a:fillRect/>
          </a:stretch>
        </p:blipFill>
        <p:spPr>
          <a:xfrm>
            <a:off x="556330" y="12040189"/>
            <a:ext cx="2944785" cy="1148467"/>
          </a:xfrm>
          <a:prstGeom prst="rect">
            <a:avLst/>
          </a:prstGeom>
          <a:ln w="12700">
            <a:miter lim="400000"/>
          </a:ln>
        </p:spPr>
      </p:pic>
      <p:pic>
        <p:nvPicPr>
          <p:cNvPr id="529" name="ts1.png" descr="ts1.png"/>
          <p:cNvPicPr>
            <a:picLocks noChangeAspect="1"/>
          </p:cNvPicPr>
          <p:nvPr/>
        </p:nvPicPr>
        <p:blipFill>
          <a:blip r:embed="rId4">
            <a:extLst/>
          </a:blip>
          <a:srcRect l="268" t="0" r="268" b="55557"/>
          <a:stretch>
            <a:fillRect/>
          </a:stretch>
        </p:blipFill>
        <p:spPr>
          <a:xfrm>
            <a:off x="308039" y="1151994"/>
            <a:ext cx="22579318" cy="4957661"/>
          </a:xfrm>
          <a:prstGeom prst="rect">
            <a:avLst/>
          </a:prstGeom>
          <a:ln w="12700">
            <a:miter lim="400000"/>
          </a:ln>
        </p:spPr>
      </p:pic>
      <p:sp>
        <p:nvSpPr>
          <p:cNvPr id="530" name="Rectangle"/>
          <p:cNvSpPr/>
          <p:nvPr/>
        </p:nvSpPr>
        <p:spPr>
          <a:xfrm>
            <a:off x="14576538" y="592534"/>
            <a:ext cx="3386668" cy="5468124"/>
          </a:xfrm>
          <a:prstGeom prst="rect">
            <a:avLst/>
          </a:prstGeom>
          <a:solidFill>
            <a:srgbClr val="FFFFFF"/>
          </a:solidFill>
          <a:ln w="12700">
            <a:miter lim="400000"/>
          </a:ln>
        </p:spPr>
        <p:txBody>
          <a:bodyPr lIns="121919" tIns="121919" rIns="121919" bIns="121919" anchor="ctr"/>
          <a:lstStyle/>
          <a:p>
            <a:pPr algn="l" defTabSz="1219200">
              <a:defRPr b="0" sz="4800">
                <a:latin typeface="Arial"/>
                <a:ea typeface="Arial"/>
                <a:cs typeface="Arial"/>
                <a:sym typeface="Arial"/>
              </a:defRPr>
            </a:pPr>
          </a:p>
        </p:txBody>
      </p:sp>
      <p:pic>
        <p:nvPicPr>
          <p:cNvPr id="531" name="ts4.png" descr="ts4.png"/>
          <p:cNvPicPr>
            <a:picLocks noChangeAspect="0"/>
          </p:cNvPicPr>
          <p:nvPr/>
        </p:nvPicPr>
        <p:blipFill>
          <a:blip r:embed="rId5">
            <a:extLst/>
          </a:blip>
          <a:stretch>
            <a:fillRect/>
          </a:stretch>
        </p:blipFill>
        <p:spPr>
          <a:xfrm>
            <a:off x="14829204" y="625215"/>
            <a:ext cx="8174552" cy="6365864"/>
          </a:xfrm>
          <a:prstGeom prst="rect">
            <a:avLst/>
          </a:prstGeom>
          <a:effectLst>
            <a:outerShdw sx="100000" sy="100000" kx="0" ky="0" algn="b" rotWithShape="0" blurRad="101600" dist="50800" dir="5400000">
              <a:srgbClr val="000000">
                <a:alpha val="35000"/>
              </a:srgbClr>
            </a:outerShdw>
          </a:effectLst>
        </p:spPr>
      </p:pic>
      <p:pic>
        <p:nvPicPr>
          <p:cNvPr id="532" name="pastas_logo.png" descr="pastas_logo.png"/>
          <p:cNvPicPr>
            <a:picLocks noChangeAspect="1"/>
          </p:cNvPicPr>
          <p:nvPr/>
        </p:nvPicPr>
        <p:blipFill>
          <a:blip r:embed="rId6">
            <a:extLst/>
          </a:blip>
          <a:stretch>
            <a:fillRect/>
          </a:stretch>
        </p:blipFill>
        <p:spPr>
          <a:xfrm>
            <a:off x="18250530" y="11623822"/>
            <a:ext cx="4089401" cy="1981201"/>
          </a:xfrm>
          <a:prstGeom prst="rect">
            <a:avLst/>
          </a:prstGeom>
          <a:ln w="12700">
            <a:miter lim="400000"/>
          </a:ln>
        </p:spPr>
      </p:pic>
      <p:sp>
        <p:nvSpPr>
          <p:cNvPr id="533" name="https://github.com/pastas/pastas"/>
          <p:cNvSpPr txBox="1"/>
          <p:nvPr/>
        </p:nvSpPr>
        <p:spPr>
          <a:xfrm>
            <a:off x="5238579" y="12474546"/>
            <a:ext cx="1182052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b="0" sz="4800">
                <a:latin typeface="Courier"/>
                <a:ea typeface="Courier"/>
                <a:cs typeface="Courier"/>
                <a:sym typeface="Courier"/>
              </a:defRPr>
            </a:lvl1pPr>
          </a:lstStyle>
          <a:p>
            <a:pPr/>
            <a:r>
              <a:t>https://github.com/pastas/pastas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Image" descr="Image"/>
          <p:cNvPicPr>
            <a:picLocks noChangeAspect="1"/>
          </p:cNvPicPr>
          <p:nvPr/>
        </p:nvPicPr>
        <p:blipFill>
          <a:blip r:embed="rId2">
            <a:extLst/>
          </a:blip>
          <a:stretch>
            <a:fillRect/>
          </a:stretch>
        </p:blipFill>
        <p:spPr>
          <a:xfrm>
            <a:off x="4573682" y="2743081"/>
            <a:ext cx="15236636" cy="9448500"/>
          </a:xfrm>
          <a:prstGeom prst="rect">
            <a:avLst/>
          </a:prstGeom>
          <a:ln w="12700">
            <a:miter lim="400000"/>
          </a:ln>
        </p:spPr>
      </p:pic>
      <p:sp>
        <p:nvSpPr>
          <p:cNvPr id="537" name="De ondergrond in delta’s bestaat uit goed doorlatende lagen (zand) en slecht doorlatende lagen (klei)"/>
          <p:cNvSpPr txBox="1"/>
          <p:nvPr/>
        </p:nvSpPr>
        <p:spPr>
          <a:xfrm>
            <a:off x="3083099" y="518455"/>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lvl1pPr defTabSz="1219200">
              <a:defRPr b="0" sz="6000">
                <a:solidFill>
                  <a:srgbClr val="00A6D6"/>
                </a:solidFill>
                <a:latin typeface="Arial"/>
                <a:ea typeface="Arial"/>
                <a:cs typeface="Arial"/>
                <a:sym typeface="Arial"/>
              </a:defRPr>
            </a:lvl1pPr>
          </a:lstStyle>
          <a:p>
            <a:pPr/>
            <a:r>
              <a:t>De ondergrond in delta’s bestaat uit goed doorlatende lagen (zand) en slecht doorlatende lagen (klei)</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Image" descr="Image"/>
          <p:cNvPicPr>
            <a:picLocks noChangeAspect="1"/>
          </p:cNvPicPr>
          <p:nvPr/>
        </p:nvPicPr>
        <p:blipFill>
          <a:blip r:embed="rId2">
            <a:extLst/>
          </a:blip>
          <a:stretch>
            <a:fillRect/>
          </a:stretch>
        </p:blipFill>
        <p:spPr>
          <a:xfrm>
            <a:off x="4573682" y="2743081"/>
            <a:ext cx="15236636" cy="9448500"/>
          </a:xfrm>
          <a:prstGeom prst="rect">
            <a:avLst/>
          </a:prstGeom>
          <a:ln w="12700">
            <a:miter lim="400000"/>
          </a:ln>
        </p:spPr>
      </p:pic>
      <p:sp>
        <p:nvSpPr>
          <p:cNvPr id="541" name="Snelheid van natuurlijke grondwaterstroming is heel langzaam:…"/>
          <p:cNvSpPr txBox="1"/>
          <p:nvPr/>
        </p:nvSpPr>
        <p:spPr>
          <a:xfrm>
            <a:off x="3083099" y="518455"/>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p>
            <a:pPr defTabSz="1072895">
              <a:defRPr b="0" sz="5280">
                <a:solidFill>
                  <a:srgbClr val="00A6D6"/>
                </a:solidFill>
                <a:latin typeface="Arial"/>
                <a:ea typeface="Arial"/>
                <a:cs typeface="Arial"/>
                <a:sym typeface="Arial"/>
              </a:defRPr>
            </a:pPr>
            <a:r>
              <a:t>Snelheid van natuurlijke grondwaterstroming is heel langzaam: </a:t>
            </a:r>
          </a:p>
          <a:p>
            <a:pPr defTabSz="1072895">
              <a:defRPr b="0" sz="5280">
                <a:solidFill>
                  <a:srgbClr val="00A6D6"/>
                </a:solidFill>
                <a:latin typeface="Arial"/>
                <a:ea typeface="Arial"/>
                <a:cs typeface="Arial"/>
                <a:sym typeface="Arial"/>
              </a:defRPr>
            </a:pPr>
            <a:r>
              <a:t>~1 meter per maand door zand, nog veel langzamer door klei</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2" name="Group"/>
          <p:cNvGrpSpPr/>
          <p:nvPr/>
        </p:nvGrpSpPr>
        <p:grpSpPr>
          <a:xfrm>
            <a:off x="7878330" y="2326572"/>
            <a:ext cx="6773335" cy="8261499"/>
            <a:chOff x="0" y="0"/>
            <a:chExt cx="6773333" cy="8261497"/>
          </a:xfrm>
        </p:grpSpPr>
        <p:pic>
          <p:nvPicPr>
            <p:cNvPr id="189" name="pie2.png" descr="pie2.png"/>
            <p:cNvPicPr>
              <a:picLocks noChangeAspect="1"/>
            </p:cNvPicPr>
            <p:nvPr/>
          </p:nvPicPr>
          <p:blipFill>
            <a:blip r:embed="rId2">
              <a:extLst/>
            </a:blip>
            <a:stretch>
              <a:fillRect/>
            </a:stretch>
          </p:blipFill>
          <p:spPr>
            <a:xfrm>
              <a:off x="0" y="1282911"/>
              <a:ext cx="6773334" cy="6978587"/>
            </a:xfrm>
            <a:prstGeom prst="rect">
              <a:avLst/>
            </a:prstGeom>
            <a:ln w="12700" cap="flat">
              <a:noFill/>
              <a:miter lim="400000"/>
            </a:ln>
            <a:effectLst/>
          </p:spPr>
        </p:pic>
        <p:sp>
          <p:nvSpPr>
            <p:cNvPr id="190" name="Zoet water…"/>
            <p:cNvSpPr txBox="1"/>
            <p:nvPr/>
          </p:nvSpPr>
          <p:spPr>
            <a:xfrm>
              <a:off x="3389705" y="0"/>
              <a:ext cx="3136365" cy="1620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p>
              <a:pPr defTabSz="1219200">
                <a:defRPr b="0" sz="4800">
                  <a:solidFill>
                    <a:srgbClr val="0433FF"/>
                  </a:solidFill>
                  <a:latin typeface="Arial"/>
                  <a:ea typeface="Arial"/>
                  <a:cs typeface="Arial"/>
                  <a:sym typeface="Arial"/>
                </a:defRPr>
              </a:pPr>
              <a:r>
                <a:t>Zoet water</a:t>
              </a:r>
            </a:p>
            <a:p>
              <a:pPr defTabSz="1219200">
                <a:defRPr b="0" sz="4800">
                  <a:solidFill>
                    <a:srgbClr val="0433FF"/>
                  </a:solidFill>
                  <a:latin typeface="Arial"/>
                  <a:ea typeface="Arial"/>
                  <a:cs typeface="Arial"/>
                  <a:sym typeface="Arial"/>
                </a:defRPr>
              </a:pPr>
              <a:r>
                <a:t>2.5%</a:t>
              </a:r>
            </a:p>
          </p:txBody>
        </p:sp>
        <p:sp>
          <p:nvSpPr>
            <p:cNvPr id="191" name="zeeën…"/>
            <p:cNvSpPr txBox="1"/>
            <p:nvPr/>
          </p:nvSpPr>
          <p:spPr>
            <a:xfrm>
              <a:off x="850370" y="4345533"/>
              <a:ext cx="2595524" cy="23193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p>
              <a:pPr defTabSz="1219200">
                <a:defRPr b="0" sz="4800">
                  <a:latin typeface="Arial"/>
                  <a:ea typeface="Arial"/>
                  <a:cs typeface="Arial"/>
                  <a:sym typeface="Arial"/>
                </a:defRPr>
              </a:pPr>
              <a:r>
                <a:t>zeeën </a:t>
              </a:r>
            </a:p>
            <a:p>
              <a:pPr defTabSz="1219200">
                <a:defRPr b="0" sz="4800">
                  <a:latin typeface="Arial"/>
                  <a:ea typeface="Arial"/>
                  <a:cs typeface="Arial"/>
                  <a:sym typeface="Arial"/>
                </a:defRPr>
              </a:pPr>
              <a:r>
                <a:t>oceanen</a:t>
              </a:r>
            </a:p>
            <a:p>
              <a:pPr defTabSz="1219200">
                <a:defRPr b="0" sz="4800">
                  <a:latin typeface="Arial"/>
                  <a:ea typeface="Arial"/>
                  <a:cs typeface="Arial"/>
                  <a:sym typeface="Arial"/>
                </a:defRPr>
              </a:pPr>
              <a:r>
                <a:t>96.5%</a:t>
              </a:r>
            </a:p>
          </p:txBody>
        </p:sp>
      </p:grpSp>
      <p:pic>
        <p:nvPicPr>
          <p:cNvPr id="193" name="Image" descr="Image"/>
          <p:cNvPicPr>
            <a:picLocks noChangeAspect="1"/>
          </p:cNvPicPr>
          <p:nvPr/>
        </p:nvPicPr>
        <p:blipFill>
          <a:blip r:embed="rId3">
            <a:extLst/>
          </a:blip>
          <a:srcRect l="138" t="222" r="219" b="446"/>
          <a:stretch>
            <a:fillRect/>
          </a:stretch>
        </p:blipFill>
        <p:spPr>
          <a:xfrm>
            <a:off x="431915" y="3798365"/>
            <a:ext cx="6621463" cy="6600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2" y="0"/>
                </a:moveTo>
                <a:cubicBezTo>
                  <a:pt x="10344" y="12"/>
                  <a:pt x="9700" y="22"/>
                  <a:pt x="9671" y="36"/>
                </a:cubicBezTo>
                <a:cubicBezTo>
                  <a:pt x="9579" y="83"/>
                  <a:pt x="9126" y="194"/>
                  <a:pt x="8665" y="281"/>
                </a:cubicBezTo>
                <a:cubicBezTo>
                  <a:pt x="7807" y="442"/>
                  <a:pt x="6026" y="1096"/>
                  <a:pt x="5567" y="1419"/>
                </a:cubicBezTo>
                <a:cubicBezTo>
                  <a:pt x="5426" y="1519"/>
                  <a:pt x="5284" y="1601"/>
                  <a:pt x="5251" y="1601"/>
                </a:cubicBezTo>
                <a:cubicBezTo>
                  <a:pt x="5218" y="1601"/>
                  <a:pt x="4978" y="1750"/>
                  <a:pt x="4718" y="1930"/>
                </a:cubicBezTo>
                <a:cubicBezTo>
                  <a:pt x="3075" y="3063"/>
                  <a:pt x="1853" y="4575"/>
                  <a:pt x="990" y="6542"/>
                </a:cubicBezTo>
                <a:cubicBezTo>
                  <a:pt x="612" y="7404"/>
                  <a:pt x="162" y="9031"/>
                  <a:pt x="163" y="9531"/>
                </a:cubicBezTo>
                <a:cubicBezTo>
                  <a:pt x="163" y="9648"/>
                  <a:pt x="119" y="9773"/>
                  <a:pt x="66" y="9806"/>
                </a:cubicBezTo>
                <a:cubicBezTo>
                  <a:pt x="37" y="9824"/>
                  <a:pt x="16" y="10385"/>
                  <a:pt x="0" y="11242"/>
                </a:cubicBezTo>
                <a:cubicBezTo>
                  <a:pt x="21" y="11983"/>
                  <a:pt x="55" y="12231"/>
                  <a:pt x="114" y="12281"/>
                </a:cubicBezTo>
                <a:cubicBezTo>
                  <a:pt x="194" y="12347"/>
                  <a:pt x="256" y="12517"/>
                  <a:pt x="247" y="12657"/>
                </a:cubicBezTo>
                <a:cubicBezTo>
                  <a:pt x="230" y="12937"/>
                  <a:pt x="581" y="14253"/>
                  <a:pt x="820" y="14799"/>
                </a:cubicBezTo>
                <a:cubicBezTo>
                  <a:pt x="1233" y="15744"/>
                  <a:pt x="1347" y="15963"/>
                  <a:pt x="1476" y="16070"/>
                </a:cubicBezTo>
                <a:cubicBezTo>
                  <a:pt x="1553" y="16134"/>
                  <a:pt x="1614" y="16258"/>
                  <a:pt x="1614" y="16345"/>
                </a:cubicBezTo>
                <a:cubicBezTo>
                  <a:pt x="1614" y="16433"/>
                  <a:pt x="1763" y="16712"/>
                  <a:pt x="1942" y="16965"/>
                </a:cubicBezTo>
                <a:cubicBezTo>
                  <a:pt x="2332" y="17516"/>
                  <a:pt x="4310" y="19465"/>
                  <a:pt x="4480" y="19465"/>
                </a:cubicBezTo>
                <a:cubicBezTo>
                  <a:pt x="4545" y="19465"/>
                  <a:pt x="4728" y="19573"/>
                  <a:pt x="4886" y="19706"/>
                </a:cubicBezTo>
                <a:cubicBezTo>
                  <a:pt x="5044" y="19840"/>
                  <a:pt x="5241" y="19948"/>
                  <a:pt x="5320" y="19948"/>
                </a:cubicBezTo>
                <a:cubicBezTo>
                  <a:pt x="5399" y="19948"/>
                  <a:pt x="5516" y="20016"/>
                  <a:pt x="5583" y="20096"/>
                </a:cubicBezTo>
                <a:cubicBezTo>
                  <a:pt x="5649" y="20176"/>
                  <a:pt x="5775" y="20242"/>
                  <a:pt x="5865" y="20242"/>
                </a:cubicBezTo>
                <a:cubicBezTo>
                  <a:pt x="5954" y="20242"/>
                  <a:pt x="6071" y="20279"/>
                  <a:pt x="6121" y="20323"/>
                </a:cubicBezTo>
                <a:cubicBezTo>
                  <a:pt x="6172" y="20368"/>
                  <a:pt x="6430" y="20481"/>
                  <a:pt x="6696" y="20574"/>
                </a:cubicBezTo>
                <a:cubicBezTo>
                  <a:pt x="6962" y="20667"/>
                  <a:pt x="7273" y="20784"/>
                  <a:pt x="7386" y="20839"/>
                </a:cubicBezTo>
                <a:cubicBezTo>
                  <a:pt x="7499" y="20893"/>
                  <a:pt x="7976" y="21019"/>
                  <a:pt x="8449" y="21114"/>
                </a:cubicBezTo>
                <a:cubicBezTo>
                  <a:pt x="9366" y="21299"/>
                  <a:pt x="12107" y="21381"/>
                  <a:pt x="12202" y="21226"/>
                </a:cubicBezTo>
                <a:cubicBezTo>
                  <a:pt x="12231" y="21180"/>
                  <a:pt x="12562" y="21120"/>
                  <a:pt x="12935" y="21094"/>
                </a:cubicBezTo>
                <a:cubicBezTo>
                  <a:pt x="13308" y="21067"/>
                  <a:pt x="13668" y="21000"/>
                  <a:pt x="13735" y="20948"/>
                </a:cubicBezTo>
                <a:cubicBezTo>
                  <a:pt x="13802" y="20896"/>
                  <a:pt x="14305" y="20689"/>
                  <a:pt x="14852" y="20486"/>
                </a:cubicBezTo>
                <a:cubicBezTo>
                  <a:pt x="15399" y="20283"/>
                  <a:pt x="15869" y="20079"/>
                  <a:pt x="15897" y="20032"/>
                </a:cubicBezTo>
                <a:cubicBezTo>
                  <a:pt x="15926" y="19986"/>
                  <a:pt x="16015" y="19948"/>
                  <a:pt x="16095" y="19948"/>
                </a:cubicBezTo>
                <a:cubicBezTo>
                  <a:pt x="16175" y="19948"/>
                  <a:pt x="16398" y="19822"/>
                  <a:pt x="16595" y="19665"/>
                </a:cubicBezTo>
                <a:cubicBezTo>
                  <a:pt x="16791" y="19508"/>
                  <a:pt x="17076" y="19316"/>
                  <a:pt x="17225" y="19239"/>
                </a:cubicBezTo>
                <a:cubicBezTo>
                  <a:pt x="17866" y="18909"/>
                  <a:pt x="19404" y="17329"/>
                  <a:pt x="19872" y="16523"/>
                </a:cubicBezTo>
                <a:cubicBezTo>
                  <a:pt x="19933" y="16417"/>
                  <a:pt x="20027" y="16306"/>
                  <a:pt x="20079" y="16273"/>
                </a:cubicBezTo>
                <a:cubicBezTo>
                  <a:pt x="20444" y="16041"/>
                  <a:pt x="21455" y="13139"/>
                  <a:pt x="21455" y="12322"/>
                </a:cubicBezTo>
                <a:cubicBezTo>
                  <a:pt x="21455" y="12092"/>
                  <a:pt x="21498" y="11878"/>
                  <a:pt x="21551" y="11845"/>
                </a:cubicBezTo>
                <a:cubicBezTo>
                  <a:pt x="21571" y="11833"/>
                  <a:pt x="21586" y="11266"/>
                  <a:pt x="21600" y="10834"/>
                </a:cubicBezTo>
                <a:cubicBezTo>
                  <a:pt x="21589" y="10436"/>
                  <a:pt x="21577" y="9821"/>
                  <a:pt x="21564" y="9813"/>
                </a:cubicBezTo>
                <a:cubicBezTo>
                  <a:pt x="21518" y="9785"/>
                  <a:pt x="21458" y="9511"/>
                  <a:pt x="21428" y="9203"/>
                </a:cubicBezTo>
                <a:cubicBezTo>
                  <a:pt x="21346" y="8357"/>
                  <a:pt x="20915" y="7003"/>
                  <a:pt x="20401" y="5971"/>
                </a:cubicBezTo>
                <a:cubicBezTo>
                  <a:pt x="19739" y="4642"/>
                  <a:pt x="19534" y="4348"/>
                  <a:pt x="18582" y="3379"/>
                </a:cubicBezTo>
                <a:cubicBezTo>
                  <a:pt x="17686" y="2468"/>
                  <a:pt x="16988" y="1911"/>
                  <a:pt x="16181" y="1462"/>
                </a:cubicBezTo>
                <a:cubicBezTo>
                  <a:pt x="15914" y="1315"/>
                  <a:pt x="15653" y="1157"/>
                  <a:pt x="15599" y="1114"/>
                </a:cubicBezTo>
                <a:cubicBezTo>
                  <a:pt x="15397" y="952"/>
                  <a:pt x="13398" y="337"/>
                  <a:pt x="12724" y="230"/>
                </a:cubicBezTo>
                <a:cubicBezTo>
                  <a:pt x="12337" y="168"/>
                  <a:pt x="11977" y="82"/>
                  <a:pt x="11926" y="36"/>
                </a:cubicBezTo>
                <a:cubicBezTo>
                  <a:pt x="11911" y="22"/>
                  <a:pt x="11271" y="12"/>
                  <a:pt x="10812" y="0"/>
                </a:cubicBezTo>
                <a:close/>
                <a:moveTo>
                  <a:pt x="18652" y="21210"/>
                </a:moveTo>
                <a:cubicBezTo>
                  <a:pt x="18602" y="21210"/>
                  <a:pt x="18535" y="21254"/>
                  <a:pt x="18502" y="21308"/>
                </a:cubicBezTo>
                <a:cubicBezTo>
                  <a:pt x="18469" y="21361"/>
                  <a:pt x="18512" y="21408"/>
                  <a:pt x="18595" y="21408"/>
                </a:cubicBezTo>
                <a:cubicBezTo>
                  <a:pt x="18678" y="21408"/>
                  <a:pt x="18745" y="21361"/>
                  <a:pt x="18745" y="21308"/>
                </a:cubicBezTo>
                <a:cubicBezTo>
                  <a:pt x="18745" y="21254"/>
                  <a:pt x="18702" y="21210"/>
                  <a:pt x="18652" y="21210"/>
                </a:cubicBezTo>
                <a:close/>
                <a:moveTo>
                  <a:pt x="19279" y="21235"/>
                </a:moveTo>
                <a:cubicBezTo>
                  <a:pt x="19146" y="21235"/>
                  <a:pt x="19034" y="21273"/>
                  <a:pt x="19034" y="21319"/>
                </a:cubicBezTo>
                <a:cubicBezTo>
                  <a:pt x="19034" y="21366"/>
                  <a:pt x="19146" y="21408"/>
                  <a:pt x="19279" y="21408"/>
                </a:cubicBezTo>
                <a:cubicBezTo>
                  <a:pt x="19412" y="21408"/>
                  <a:pt x="19519" y="21366"/>
                  <a:pt x="19519" y="21319"/>
                </a:cubicBezTo>
                <a:cubicBezTo>
                  <a:pt x="19519" y="21273"/>
                  <a:pt x="19412" y="21235"/>
                  <a:pt x="19279" y="21235"/>
                </a:cubicBezTo>
                <a:close/>
                <a:moveTo>
                  <a:pt x="17728" y="21260"/>
                </a:moveTo>
                <a:cubicBezTo>
                  <a:pt x="17545" y="21260"/>
                  <a:pt x="17522" y="21292"/>
                  <a:pt x="17596" y="21431"/>
                </a:cubicBezTo>
                <a:cubicBezTo>
                  <a:pt x="17645" y="21525"/>
                  <a:pt x="17705" y="21600"/>
                  <a:pt x="17728" y="21600"/>
                </a:cubicBezTo>
                <a:cubicBezTo>
                  <a:pt x="17751" y="21600"/>
                  <a:pt x="17810" y="21525"/>
                  <a:pt x="17860" y="21431"/>
                </a:cubicBezTo>
                <a:cubicBezTo>
                  <a:pt x="17934" y="21292"/>
                  <a:pt x="17910" y="21260"/>
                  <a:pt x="17728" y="21260"/>
                </a:cubicBezTo>
                <a:close/>
                <a:moveTo>
                  <a:pt x="16912" y="21308"/>
                </a:moveTo>
                <a:cubicBezTo>
                  <a:pt x="16856" y="21308"/>
                  <a:pt x="16810" y="21354"/>
                  <a:pt x="16810" y="21408"/>
                </a:cubicBezTo>
                <a:cubicBezTo>
                  <a:pt x="16810" y="21461"/>
                  <a:pt x="16828" y="21504"/>
                  <a:pt x="16851" y="21504"/>
                </a:cubicBezTo>
                <a:cubicBezTo>
                  <a:pt x="16875" y="21504"/>
                  <a:pt x="16921" y="21461"/>
                  <a:pt x="16953" y="21408"/>
                </a:cubicBezTo>
                <a:cubicBezTo>
                  <a:pt x="16986" y="21354"/>
                  <a:pt x="16968" y="21308"/>
                  <a:pt x="16912" y="21308"/>
                </a:cubicBezTo>
                <a:close/>
                <a:moveTo>
                  <a:pt x="16518" y="21321"/>
                </a:moveTo>
                <a:cubicBezTo>
                  <a:pt x="16474" y="21321"/>
                  <a:pt x="16430" y="21327"/>
                  <a:pt x="16397" y="21340"/>
                </a:cubicBezTo>
                <a:cubicBezTo>
                  <a:pt x="16330" y="21367"/>
                  <a:pt x="16384" y="21390"/>
                  <a:pt x="16517" y="21390"/>
                </a:cubicBezTo>
                <a:cubicBezTo>
                  <a:pt x="16650" y="21390"/>
                  <a:pt x="16707" y="21367"/>
                  <a:pt x="16640" y="21340"/>
                </a:cubicBezTo>
                <a:cubicBezTo>
                  <a:pt x="16607" y="21327"/>
                  <a:pt x="16563" y="21321"/>
                  <a:pt x="16518" y="21321"/>
                </a:cubicBezTo>
                <a:close/>
                <a:moveTo>
                  <a:pt x="20962" y="21321"/>
                </a:moveTo>
                <a:cubicBezTo>
                  <a:pt x="20929" y="21320"/>
                  <a:pt x="20891" y="21326"/>
                  <a:pt x="20856" y="21340"/>
                </a:cubicBezTo>
                <a:cubicBezTo>
                  <a:pt x="20778" y="21371"/>
                  <a:pt x="20800" y="21394"/>
                  <a:pt x="20913" y="21399"/>
                </a:cubicBezTo>
                <a:cubicBezTo>
                  <a:pt x="21015" y="21403"/>
                  <a:pt x="21072" y="21379"/>
                  <a:pt x="21039" y="21347"/>
                </a:cubicBezTo>
                <a:cubicBezTo>
                  <a:pt x="21023" y="21331"/>
                  <a:pt x="20995" y="21322"/>
                  <a:pt x="20962" y="21321"/>
                </a:cubicBezTo>
                <a:close/>
              </a:path>
            </a:pathLst>
          </a:custGeom>
          <a:ln w="12700">
            <a:miter lim="400000"/>
          </a:ln>
        </p:spPr>
      </p:pic>
      <p:sp>
        <p:nvSpPr>
          <p:cNvPr id="194" name="Rectangle"/>
          <p:cNvSpPr/>
          <p:nvPr/>
        </p:nvSpPr>
        <p:spPr>
          <a:xfrm>
            <a:off x="5208701" y="10068285"/>
            <a:ext cx="1675043" cy="579895"/>
          </a:xfrm>
          <a:prstGeom prst="rect">
            <a:avLst/>
          </a:prstGeom>
          <a:solidFill>
            <a:srgbClr val="FFFFFF"/>
          </a:solidFill>
          <a:ln w="12700">
            <a:miter lim="400000"/>
          </a:ln>
        </p:spPr>
        <p:txBody>
          <a:bodyPr lIns="121919" tIns="121919" rIns="121919" bIns="121919" anchor="ctr"/>
          <a:lstStyle/>
          <a:p>
            <a:pPr algn="l" defTabSz="1219200">
              <a:defRPr b="0" sz="4800">
                <a:latin typeface="Arial"/>
                <a:ea typeface="Arial"/>
                <a:cs typeface="Arial"/>
                <a:sym typeface="Arial"/>
              </a:defRPr>
            </a:pPr>
          </a:p>
        </p:txBody>
      </p:sp>
      <p:sp>
        <p:nvSpPr>
          <p:cNvPr id="195" name="Al het water"/>
          <p:cNvSpPr txBox="1"/>
          <p:nvPr>
            <p:ph type="title"/>
          </p:nvPr>
        </p:nvSpPr>
        <p:spPr>
          <a:xfrm>
            <a:off x="8600675" y="192650"/>
            <a:ext cx="5328645" cy="2286001"/>
          </a:xfrm>
          <a:prstGeom prst="rect">
            <a:avLst/>
          </a:prstGeom>
        </p:spPr>
        <p:txBody>
          <a:bodyPr/>
          <a:lstStyle>
            <a:lvl1pPr>
              <a:defRPr sz="7400"/>
            </a:lvl1pPr>
          </a:lstStyle>
          <a:p>
            <a:pPr/>
            <a:r>
              <a:t>Al het water</a:t>
            </a:r>
          </a:p>
        </p:txBody>
      </p:sp>
      <p:grpSp>
        <p:nvGrpSpPr>
          <p:cNvPr id="201" name="Group"/>
          <p:cNvGrpSpPr/>
          <p:nvPr/>
        </p:nvGrpSpPr>
        <p:grpSpPr>
          <a:xfrm>
            <a:off x="15184435" y="192650"/>
            <a:ext cx="8641919" cy="10459444"/>
            <a:chOff x="0" y="0"/>
            <a:chExt cx="8641917" cy="10459442"/>
          </a:xfrm>
        </p:grpSpPr>
        <p:pic>
          <p:nvPicPr>
            <p:cNvPr id="196" name="pie1.png" descr="pie1.png"/>
            <p:cNvPicPr>
              <a:picLocks noChangeAspect="1"/>
            </p:cNvPicPr>
            <p:nvPr/>
          </p:nvPicPr>
          <p:blipFill>
            <a:blip r:embed="rId4">
              <a:extLst/>
            </a:blip>
            <a:stretch>
              <a:fillRect/>
            </a:stretch>
          </p:blipFill>
          <p:spPr>
            <a:xfrm>
              <a:off x="449113" y="3480856"/>
              <a:ext cx="6773335" cy="6978587"/>
            </a:xfrm>
            <a:prstGeom prst="rect">
              <a:avLst/>
            </a:prstGeom>
            <a:ln w="12700" cap="flat">
              <a:noFill/>
              <a:miter lim="400000"/>
            </a:ln>
            <a:effectLst/>
          </p:spPr>
        </p:pic>
        <p:sp>
          <p:nvSpPr>
            <p:cNvPr id="197" name="grondwater…"/>
            <p:cNvSpPr/>
            <p:nvPr/>
          </p:nvSpPr>
          <p:spPr>
            <a:xfrm>
              <a:off x="7371917" y="285675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p>
              <a:pPr defTabSz="1219200">
                <a:defRPr b="0" sz="4800">
                  <a:solidFill>
                    <a:srgbClr val="0433FF"/>
                  </a:solidFill>
                  <a:latin typeface="Arial"/>
                  <a:ea typeface="Arial"/>
                  <a:cs typeface="Arial"/>
                  <a:sym typeface="Arial"/>
                </a:defRPr>
              </a:pPr>
              <a:r>
                <a:t>grondwater</a:t>
              </a:r>
            </a:p>
            <a:p>
              <a:pPr defTabSz="1219200">
                <a:defRPr b="0" sz="4800">
                  <a:solidFill>
                    <a:srgbClr val="0433FF"/>
                  </a:solidFill>
                  <a:latin typeface="Arial"/>
                  <a:ea typeface="Arial"/>
                  <a:cs typeface="Arial"/>
                  <a:sym typeface="Arial"/>
                </a:defRPr>
              </a:pPr>
              <a:r>
                <a:t>30.1%</a:t>
              </a:r>
            </a:p>
          </p:txBody>
        </p:sp>
        <p:sp>
          <p:nvSpPr>
            <p:cNvPr id="198" name="gletchers…"/>
            <p:cNvSpPr/>
            <p:nvPr/>
          </p:nvSpPr>
          <p:spPr>
            <a:xfrm>
              <a:off x="2320115" y="647945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p>
              <a:pPr defTabSz="1219200">
                <a:defRPr b="0" sz="4800">
                  <a:latin typeface="Arial"/>
                  <a:ea typeface="Arial"/>
                  <a:cs typeface="Arial"/>
                  <a:sym typeface="Arial"/>
                </a:defRPr>
              </a:pPr>
              <a:r>
                <a:t>gletchers</a:t>
              </a:r>
            </a:p>
            <a:p>
              <a:pPr defTabSz="1219200">
                <a:defRPr b="0" sz="4800">
                  <a:latin typeface="Arial"/>
                  <a:ea typeface="Arial"/>
                  <a:cs typeface="Arial"/>
                  <a:sym typeface="Arial"/>
                </a:defRPr>
              </a:pPr>
              <a:r>
                <a:t>IJskappen</a:t>
              </a:r>
            </a:p>
            <a:p>
              <a:pPr defTabSz="1219200">
                <a:defRPr b="0" sz="4800">
                  <a:latin typeface="Arial"/>
                  <a:ea typeface="Arial"/>
                  <a:cs typeface="Arial"/>
                  <a:sym typeface="Arial"/>
                </a:defRPr>
              </a:pPr>
              <a:r>
                <a:t>68.7%</a:t>
              </a:r>
            </a:p>
          </p:txBody>
        </p:sp>
        <p:sp>
          <p:nvSpPr>
            <p:cNvPr id="199" name="Oppervlaktewater…"/>
            <p:cNvSpPr/>
            <p:nvPr/>
          </p:nvSpPr>
          <p:spPr>
            <a:xfrm>
              <a:off x="3421970" y="21339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p>
              <a:pPr defTabSz="1219200">
                <a:defRPr b="0" sz="4800">
                  <a:solidFill>
                    <a:schemeClr val="accent4">
                      <a:hueOff val="-1081314"/>
                      <a:satOff val="4338"/>
                      <a:lumOff val="-8931"/>
                    </a:schemeClr>
                  </a:solidFill>
                  <a:latin typeface="Arial"/>
                  <a:ea typeface="Arial"/>
                  <a:cs typeface="Arial"/>
                  <a:sym typeface="Arial"/>
                </a:defRPr>
              </a:pPr>
              <a:r>
                <a:t>Oppervlaktewater</a:t>
              </a:r>
            </a:p>
            <a:p>
              <a:pPr defTabSz="1219200">
                <a:defRPr b="0" sz="4800">
                  <a:solidFill>
                    <a:schemeClr val="accent4">
                      <a:hueOff val="-1081314"/>
                      <a:satOff val="4338"/>
                      <a:lumOff val="-8931"/>
                    </a:schemeClr>
                  </a:solidFill>
                  <a:latin typeface="Arial"/>
                  <a:ea typeface="Arial"/>
                  <a:cs typeface="Arial"/>
                  <a:sym typeface="Arial"/>
                </a:defRPr>
              </a:pPr>
              <a:r>
                <a:t>1.2%</a:t>
              </a:r>
            </a:p>
          </p:txBody>
        </p:sp>
        <p:sp>
          <p:nvSpPr>
            <p:cNvPr id="200" name="Al het zoete water"/>
            <p:cNvSpPr txBox="1"/>
            <p:nvPr/>
          </p:nvSpPr>
          <p:spPr>
            <a:xfrm>
              <a:off x="0" y="0"/>
              <a:ext cx="7671562" cy="228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rmAutofit fontScale="100000" lnSpcReduction="0"/>
            </a:bodyPr>
            <a:lstStyle>
              <a:lvl1pPr algn="l" defTabSz="1194816">
                <a:defRPr b="0" sz="7252">
                  <a:solidFill>
                    <a:srgbClr val="00A6D6"/>
                  </a:solidFill>
                  <a:latin typeface="Arial"/>
                  <a:ea typeface="Arial"/>
                  <a:cs typeface="Arial"/>
                  <a:sym typeface="Arial"/>
                </a:defRPr>
              </a:lvl1pPr>
            </a:lstStyle>
            <a:p>
              <a:pPr/>
              <a:r>
                <a:t>Al het zoete water</a:t>
              </a:r>
            </a:p>
          </p:txBody>
        </p:sp>
      </p:grpSp>
      <p:sp>
        <p:nvSpPr>
          <p:cNvPr id="202" name="groen is ander zout water…"/>
          <p:cNvSpPr txBox="1"/>
          <p:nvPr/>
        </p:nvSpPr>
        <p:spPr>
          <a:xfrm>
            <a:off x="11464769" y="11966626"/>
            <a:ext cx="11692569" cy="1295683"/>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3600">
                <a:latin typeface="Arial"/>
                <a:ea typeface="Arial"/>
                <a:cs typeface="Arial"/>
                <a:sym typeface="Arial"/>
              </a:defRPr>
            </a:pPr>
            <a:r>
              <a:t>groen is ander zout water </a:t>
            </a:r>
          </a:p>
          <a:p>
            <a:pPr algn="l" defTabSz="1219200">
              <a:defRPr b="0" sz="3600">
                <a:latin typeface="Arial"/>
                <a:ea typeface="Arial"/>
                <a:cs typeface="Arial"/>
                <a:sym typeface="Arial"/>
              </a:defRPr>
            </a:pPr>
            <a:r>
              <a:t>source: https://water.usgs.gov/edu/earthwherewater.html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5"/>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4"/>
      <p:bldP build="whole" bldLvl="1" animBg="1" rev="0" advAuto="0" spid="195" grpId="2"/>
      <p:bldP build="whole" bldLvl="1" animBg="1" rev="0" advAuto="0" spid="192" grpId="1"/>
      <p:bldP build="whole" bldLvl="1" animBg="1" rev="0" advAuto="0" spid="202"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545"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546"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pic>
        <p:nvPicPr>
          <p:cNvPr id="547" name="Image" descr="Image"/>
          <p:cNvPicPr>
            <a:picLocks noChangeAspect="1"/>
          </p:cNvPicPr>
          <p:nvPr/>
        </p:nvPicPr>
        <p:blipFill>
          <a:blip r:embed="rId4">
            <a:alphaModFix amt="35000"/>
            <a:extLst/>
          </a:blip>
          <a:srcRect l="0" t="0" r="0" b="8"/>
          <a:stretch>
            <a:fillRect/>
          </a:stretch>
        </p:blipFill>
        <p:spPr>
          <a:xfrm>
            <a:off x="3981682" y="11266794"/>
            <a:ext cx="372534" cy="549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
                </a:moveTo>
                <a:lnTo>
                  <a:pt x="0" y="0"/>
                </a:lnTo>
                <a:lnTo>
                  <a:pt x="11" y="21598"/>
                </a:lnTo>
                <a:lnTo>
                  <a:pt x="21588" y="21600"/>
                </a:lnTo>
                <a:lnTo>
                  <a:pt x="21600" y="2"/>
                </a:lnTo>
                <a:close/>
              </a:path>
            </a:pathLst>
          </a:custGeom>
          <a:ln w="12700">
            <a:miter lim="400000"/>
          </a:ln>
          <a:effectLst>
            <a:outerShdw sx="100000" sy="100000" kx="0" ky="0" algn="b" rotWithShape="0" blurRad="101600" dist="50800" dir="5400000">
              <a:srgbClr val="000000">
                <a:alpha val="35000"/>
              </a:srgbClr>
            </a:outerShdw>
          </a:effectLst>
        </p:spPr>
      </p:pic>
      <p:grpSp>
        <p:nvGrpSpPr>
          <p:cNvPr id="553" name="Group"/>
          <p:cNvGrpSpPr/>
          <p:nvPr/>
        </p:nvGrpSpPr>
        <p:grpSpPr>
          <a:xfrm flipH="1" rot="882876">
            <a:off x="22861903" y="10282052"/>
            <a:ext cx="1112081" cy="605295"/>
            <a:chOff x="0" y="0"/>
            <a:chExt cx="1112080" cy="605293"/>
          </a:xfrm>
        </p:grpSpPr>
        <p:sp>
          <p:nvSpPr>
            <p:cNvPr id="548"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49"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50"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51"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52"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554"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555" name="Rectangle"/>
          <p:cNvSpPr/>
          <p:nvPr/>
        </p:nvSpPr>
        <p:spPr>
          <a:xfrm>
            <a:off x="8244814" y="8753184"/>
            <a:ext cx="3262924" cy="4976508"/>
          </a:xfrm>
          <a:prstGeom prst="rect">
            <a:avLst/>
          </a:prstGeom>
          <a:gradFill>
            <a:gsLst>
              <a:gs pos="0">
                <a:srgbClr val="FF2600">
                  <a:alpha val="61396"/>
                </a:srgbClr>
              </a:gs>
              <a:gs pos="100000">
                <a:srgbClr val="FFFB00">
                  <a:alpha val="61396"/>
                </a:srgbClr>
              </a:gs>
            </a:gsLst>
          </a:gradFill>
          <a:ln w="12700">
            <a:miter lim="400000"/>
          </a:ln>
        </p:spPr>
        <p:txBody>
          <a:bodyPr lIns="71437" tIns="71437" rIns="71437" bIns="71437" anchor="ctr"/>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6" name="Line"/>
          <p:cNvSpPr/>
          <p:nvPr/>
        </p:nvSpPr>
        <p:spPr>
          <a:xfrm flipV="1">
            <a:off x="8208078" y="7883538"/>
            <a:ext cx="1" cy="5835432"/>
          </a:xfrm>
          <a:prstGeom prst="line">
            <a:avLst/>
          </a:prstGeom>
          <a:ln w="127000">
            <a:solidFill>
              <a:srgbClr val="000000"/>
            </a:solidFill>
            <a:miter lim="400000"/>
          </a:ln>
        </p:spPr>
        <p:txBody>
          <a:bodyPr lIns="0" tIns="0" rIns="0" bIns="0"/>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7" name="Rectangle"/>
          <p:cNvSpPr/>
          <p:nvPr/>
        </p:nvSpPr>
        <p:spPr>
          <a:xfrm>
            <a:off x="7254786" y="8753184"/>
            <a:ext cx="954310" cy="4976508"/>
          </a:xfrm>
          <a:prstGeom prst="rect">
            <a:avLst/>
          </a:prstGeom>
          <a:gradFill>
            <a:gsLst>
              <a:gs pos="0">
                <a:srgbClr val="FF2600">
                  <a:alpha val="61396"/>
                </a:srgbClr>
              </a:gs>
              <a:gs pos="100000">
                <a:srgbClr val="FFFB00">
                  <a:alpha val="61396"/>
                </a:srgbClr>
              </a:gs>
            </a:gsLst>
            <a:lin ang="10800000"/>
          </a:gradFill>
          <a:ln w="12700">
            <a:miter lim="400000"/>
          </a:ln>
        </p:spPr>
        <p:txBody>
          <a:bodyPr lIns="71437" tIns="71437" rIns="71437" bIns="71437" anchor="ctr"/>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8" name="Arrow"/>
          <p:cNvSpPr/>
          <p:nvPr/>
        </p:nvSpPr>
        <p:spPr>
          <a:xfrm>
            <a:off x="1915327" y="11928022"/>
            <a:ext cx="2212447" cy="935559"/>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559" name="Grondwater…"/>
          <p:cNvSpPr txBox="1"/>
          <p:nvPr/>
        </p:nvSpPr>
        <p:spPr>
          <a:xfrm>
            <a:off x="6487347" y="6034851"/>
            <a:ext cx="3441463" cy="16208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1219200">
              <a:defRPr b="0" sz="4800">
                <a:latin typeface="Arial"/>
                <a:ea typeface="Arial"/>
                <a:cs typeface="Arial"/>
                <a:sym typeface="Arial"/>
              </a:defRPr>
            </a:pPr>
            <a:r>
              <a:t>Grondwater</a:t>
            </a:r>
          </a:p>
          <a:p>
            <a:pPr defTabSz="1219200">
              <a:defRPr b="0" sz="4800">
                <a:latin typeface="Arial"/>
                <a:ea typeface="Arial"/>
                <a:cs typeface="Arial"/>
                <a:sym typeface="Arial"/>
              </a:defRPr>
            </a:pPr>
            <a:r>
              <a:t>Opwarmen</a:t>
            </a:r>
          </a:p>
        </p:txBody>
      </p:sp>
      <p:grpSp>
        <p:nvGrpSpPr>
          <p:cNvPr id="568" name="Group"/>
          <p:cNvGrpSpPr/>
          <p:nvPr/>
        </p:nvGrpSpPr>
        <p:grpSpPr>
          <a:xfrm>
            <a:off x="12052131" y="453784"/>
            <a:ext cx="9498657" cy="7508079"/>
            <a:chOff x="0" y="0"/>
            <a:chExt cx="9498655" cy="7508078"/>
          </a:xfrm>
        </p:grpSpPr>
        <p:grpSp>
          <p:nvGrpSpPr>
            <p:cNvPr id="565" name="Group"/>
            <p:cNvGrpSpPr/>
            <p:nvPr/>
          </p:nvGrpSpPr>
          <p:grpSpPr>
            <a:xfrm>
              <a:off x="-1" y="-1"/>
              <a:ext cx="9498657" cy="7508079"/>
              <a:chOff x="0" y="0"/>
              <a:chExt cx="9498655" cy="7508077"/>
            </a:xfrm>
          </p:grpSpPr>
          <p:sp>
            <p:nvSpPr>
              <p:cNvPr id="560" name="Rectangle"/>
              <p:cNvSpPr/>
              <p:nvPr/>
            </p:nvSpPr>
            <p:spPr>
              <a:xfrm>
                <a:off x="188841" y="0"/>
                <a:ext cx="9309815" cy="7390931"/>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561" name="tijd (dagen)"/>
              <p:cNvSpPr txBox="1"/>
              <p:nvPr/>
            </p:nvSpPr>
            <p:spPr>
              <a:xfrm>
                <a:off x="2003992" y="6442371"/>
                <a:ext cx="6718491" cy="10657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sz="4800">
                    <a:latin typeface="Gill Sans"/>
                    <a:ea typeface="Gill Sans"/>
                    <a:cs typeface="Gill Sans"/>
                    <a:sym typeface="Gill Sans"/>
                  </a:defRPr>
                </a:lvl1pPr>
              </a:lstStyle>
              <a:p>
                <a:pPr/>
                <a:r>
                  <a:t>tijd (dagen)</a:t>
                </a:r>
              </a:p>
            </p:txBody>
          </p:sp>
          <p:pic>
            <p:nvPicPr>
              <p:cNvPr id="562" name="fig1b_poster.png" descr="fig1b_poster.png"/>
              <p:cNvPicPr>
                <a:picLocks noChangeAspect="1"/>
              </p:cNvPicPr>
              <p:nvPr/>
            </p:nvPicPr>
            <p:blipFill>
              <a:blip r:embed="rId5">
                <a:extLst/>
              </a:blip>
              <a:srcRect l="0" t="1916" r="0" b="1916"/>
              <a:stretch>
                <a:fillRect/>
              </a:stretch>
            </p:blipFill>
            <p:spPr>
              <a:xfrm>
                <a:off x="948539" y="374986"/>
                <a:ext cx="8211467" cy="6231319"/>
              </a:xfrm>
              <a:prstGeom prst="rect">
                <a:avLst/>
              </a:prstGeom>
              <a:ln w="12700" cap="flat">
                <a:noFill/>
                <a:miter lim="400000"/>
              </a:ln>
              <a:effectLst/>
            </p:spPr>
          </p:pic>
          <p:sp>
            <p:nvSpPr>
              <p:cNvPr id="563" name="opwarmen       afkoelen"/>
              <p:cNvSpPr txBox="1"/>
              <p:nvPr/>
            </p:nvSpPr>
            <p:spPr>
              <a:xfrm>
                <a:off x="2496702" y="4870287"/>
                <a:ext cx="6718491" cy="774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defTabSz="821531">
                  <a:defRPr b="0" sz="4800">
                    <a:latin typeface="Gill Sans"/>
                    <a:ea typeface="Gill Sans"/>
                    <a:cs typeface="Gill Sans"/>
                    <a:sym typeface="Gill Sans"/>
                  </a:defRPr>
                </a:pPr>
                <a:r>
                  <a:rPr>
                    <a:solidFill>
                      <a:srgbClr val="FF2600"/>
                    </a:solidFill>
                  </a:rPr>
                  <a:t>opwarmen       </a:t>
                </a:r>
                <a:r>
                  <a:rPr>
                    <a:solidFill>
                      <a:srgbClr val="FF40FF"/>
                    </a:solidFill>
                  </a:rPr>
                  <a:t>afkoelen</a:t>
                </a:r>
              </a:p>
            </p:txBody>
          </p:sp>
          <p:sp>
            <p:nvSpPr>
              <p:cNvPr id="564" name="opwarming"/>
              <p:cNvSpPr txBox="1"/>
              <p:nvPr/>
            </p:nvSpPr>
            <p:spPr>
              <a:xfrm rot="16200000">
                <a:off x="-1987586" y="2612087"/>
                <a:ext cx="5247879" cy="12727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sz="4800">
                    <a:latin typeface="Gill Sans"/>
                    <a:ea typeface="Gill Sans"/>
                    <a:cs typeface="Gill Sans"/>
                    <a:sym typeface="Gill Sans"/>
                  </a:defRPr>
                </a:lvl1pPr>
              </a:lstStyle>
              <a:p>
                <a:pPr/>
                <a:r>
                  <a:t>opwarming</a:t>
                </a:r>
              </a:p>
            </p:txBody>
          </p:sp>
        </p:grpSp>
        <p:sp>
          <p:nvSpPr>
            <p:cNvPr id="566" name="Line"/>
            <p:cNvSpPr/>
            <p:nvPr/>
          </p:nvSpPr>
          <p:spPr>
            <a:xfrm>
              <a:off x="1579359" y="4705574"/>
              <a:ext cx="2921289" cy="1"/>
            </a:xfrm>
            <a:prstGeom prst="line">
              <a:avLst/>
            </a:prstGeom>
            <a:noFill/>
            <a:ln w="25400" cap="flat">
              <a:solidFill>
                <a:srgbClr val="FF2600"/>
              </a:solidFill>
              <a:prstDash val="solid"/>
              <a:miter lim="400000"/>
              <a:headEnd type="stealth" w="med" len="med"/>
              <a:tailEnd type="stealth" w="med" len="med"/>
            </a:ln>
            <a:effectLst/>
          </p:spPr>
          <p:txBody>
            <a:bodyPr wrap="square" lIns="0" tIns="0" rIns="0" bIns="0" numCol="1" anchor="t">
              <a:noAutofit/>
            </a:bodyPr>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67" name="Line"/>
            <p:cNvSpPr/>
            <p:nvPr/>
          </p:nvSpPr>
          <p:spPr>
            <a:xfrm>
              <a:off x="4545610" y="4705574"/>
              <a:ext cx="4272842" cy="1"/>
            </a:xfrm>
            <a:prstGeom prst="line">
              <a:avLst/>
            </a:prstGeom>
            <a:noFill/>
            <a:ln w="25400" cap="flat">
              <a:solidFill>
                <a:srgbClr val="FF40FF"/>
              </a:solidFill>
              <a:prstDash val="solid"/>
              <a:miter lim="400000"/>
              <a:headEnd type="stealth" w="med" len="med"/>
              <a:tailEnd type="stealth" w="med" len="med"/>
            </a:ln>
            <a:effectLst/>
          </p:spPr>
          <p:txBody>
            <a:bodyPr wrap="square" lIns="0" tIns="0" rIns="0" bIns="0" numCol="1" anchor="t">
              <a:noAutofit/>
            </a:bodyPr>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569" name="Stroming meten door het grondwater…"/>
          <p:cNvSpPr txBox="1"/>
          <p:nvPr/>
        </p:nvSpPr>
        <p:spPr>
          <a:xfrm>
            <a:off x="6356756" y="1920051"/>
            <a:ext cx="10184865"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Stroming meten door het grondwater</a:t>
            </a:r>
          </a:p>
          <a:p>
            <a:pPr algn="l" defTabSz="1219200">
              <a:defRPr b="0" sz="4800">
                <a:latin typeface="Arial"/>
                <a:ea typeface="Arial"/>
                <a:cs typeface="Arial"/>
                <a:sym typeface="Arial"/>
              </a:defRPr>
            </a:pPr>
            <a:r>
              <a:t>tijdelijk locaal op te warmen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5"/>
                                        </p:tgtEl>
                                        <p:attrNameLst>
                                          <p:attrName>style.visibility</p:attrName>
                                        </p:attrNameLst>
                                      </p:cBhvr>
                                      <p:to>
                                        <p:strVal val="visible"/>
                                      </p:to>
                                    </p:set>
                                    <p:animEffect filter="wipe(left)" transition="in">
                                      <p:cBhvr>
                                        <p:cTn id="7" dur="5000"/>
                                        <p:tgtEl>
                                          <p:spTgt spid="555"/>
                                        </p:tgtEl>
                                      </p:cBhvr>
                                    </p:animEffect>
                                  </p:childTnLst>
                                </p:cTn>
                              </p:par>
                            </p:childTnLst>
                          </p:cTn>
                        </p:par>
                        <p:par>
                          <p:cTn id="8" fill="hold">
                            <p:stCondLst>
                              <p:cond delay="5000"/>
                            </p:stCondLst>
                            <p:childTnLst>
                              <p:par>
                                <p:cTn id="9" presetClass="entr" nodeType="afterEffect" presetSubtype="2" presetID="22" grpId="2" fill="hold">
                                  <p:stCondLst>
                                    <p:cond delay="0"/>
                                  </p:stCondLst>
                                  <p:iterate type="el" backwards="0">
                                    <p:tmAbs val="0"/>
                                  </p:iterate>
                                  <p:childTnLst>
                                    <p:set>
                                      <p:cBhvr>
                                        <p:cTn id="10" fill="hold"/>
                                        <p:tgtEl>
                                          <p:spTgt spid="557"/>
                                        </p:tgtEl>
                                        <p:attrNameLst>
                                          <p:attrName>style.visibility</p:attrName>
                                        </p:attrNameLst>
                                      </p:cBhvr>
                                      <p:to>
                                        <p:strVal val="visible"/>
                                      </p:to>
                                    </p:set>
                                    <p:animEffect filter="wipe(right)" transition="in">
                                      <p:cBhvr>
                                        <p:cTn id="11" dur="5000"/>
                                        <p:tgtEl>
                                          <p:spTgt spid="55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68"/>
                                        </p:tgtEl>
                                        <p:attrNameLst>
                                          <p:attrName>style.visibility</p:attrName>
                                        </p:attrNameLst>
                                      </p:cBhvr>
                                      <p:to>
                                        <p:strVal val="visible"/>
                                      </p:to>
                                    </p:set>
                                  </p:childTnLst>
                                </p:cTn>
                              </p:par>
                            </p:childTnLst>
                          </p:cTn>
                        </p:par>
                        <p:par>
                          <p:cTn id="16" fill="hold">
                            <p:stCondLst>
                              <p:cond delay="0"/>
                            </p:stCondLst>
                            <p:childTnLst>
                              <p:par>
                                <p:cTn id="17" presetClass="exit" nodeType="afterEffect" presetSubtype="0" presetID="1" grpId="4" fill="hold">
                                  <p:stCondLst>
                                    <p:cond delay="0"/>
                                  </p:stCondLst>
                                  <p:iterate type="el" backwards="0">
                                    <p:tmAbs val="0"/>
                                  </p:iterate>
                                  <p:childTnLst>
                                    <p:set>
                                      <p:cBhvr>
                                        <p:cTn id="18" fill="hold">
                                          <p:stCondLst>
                                            <p:cond delay="0"/>
                                          </p:stCondLst>
                                        </p:cTn>
                                        <p:tgtEl>
                                          <p:spTgt spid="5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7" grpId="2"/>
      <p:bldP build="whole" bldLvl="1" animBg="1" rev="0" advAuto="0" spid="555" grpId="1"/>
      <p:bldP build="whole" bldLvl="1" animBg="1" rev="0" advAuto="0" spid="569" grpId="4"/>
      <p:bldP build="whole" bldLvl="1" animBg="1" rev="0" advAuto="0" spid="568"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573"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574"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pic>
        <p:nvPicPr>
          <p:cNvPr id="575" name="Image" descr="Image"/>
          <p:cNvPicPr>
            <a:picLocks noChangeAspect="1"/>
          </p:cNvPicPr>
          <p:nvPr/>
        </p:nvPicPr>
        <p:blipFill>
          <a:blip r:embed="rId4">
            <a:alphaModFix amt="35000"/>
            <a:extLst/>
          </a:blip>
          <a:srcRect l="0" t="0" r="0" b="8"/>
          <a:stretch>
            <a:fillRect/>
          </a:stretch>
        </p:blipFill>
        <p:spPr>
          <a:xfrm>
            <a:off x="3981682" y="11266794"/>
            <a:ext cx="372534" cy="549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
                </a:moveTo>
                <a:lnTo>
                  <a:pt x="0" y="0"/>
                </a:lnTo>
                <a:lnTo>
                  <a:pt x="11" y="21598"/>
                </a:lnTo>
                <a:lnTo>
                  <a:pt x="21588" y="21600"/>
                </a:lnTo>
                <a:lnTo>
                  <a:pt x="21600" y="2"/>
                </a:lnTo>
                <a:close/>
              </a:path>
            </a:pathLst>
          </a:custGeom>
          <a:ln w="12700">
            <a:miter lim="400000"/>
          </a:ln>
          <a:effectLst>
            <a:outerShdw sx="100000" sy="100000" kx="0" ky="0" algn="b" rotWithShape="0" blurRad="101600" dist="50800" dir="5400000">
              <a:srgbClr val="000000">
                <a:alpha val="35000"/>
              </a:srgbClr>
            </a:outerShdw>
          </a:effectLst>
        </p:spPr>
      </p:pic>
      <p:grpSp>
        <p:nvGrpSpPr>
          <p:cNvPr id="581" name="Group"/>
          <p:cNvGrpSpPr/>
          <p:nvPr/>
        </p:nvGrpSpPr>
        <p:grpSpPr>
          <a:xfrm flipH="1" rot="882876">
            <a:off x="22861903" y="10282052"/>
            <a:ext cx="1112081" cy="605295"/>
            <a:chOff x="0" y="0"/>
            <a:chExt cx="1112080" cy="605293"/>
          </a:xfrm>
        </p:grpSpPr>
        <p:sp>
          <p:nvSpPr>
            <p:cNvPr id="576"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77"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78"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79"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580"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582"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583" name="Rectangle"/>
          <p:cNvSpPr/>
          <p:nvPr/>
        </p:nvSpPr>
        <p:spPr>
          <a:xfrm>
            <a:off x="16658415" y="24943"/>
            <a:ext cx="7725834" cy="13666114"/>
          </a:xfrm>
          <a:prstGeom prst="rect">
            <a:avLst/>
          </a:prstGeom>
          <a:solidFill>
            <a:srgbClr val="FFFFFF"/>
          </a:solidFill>
          <a:ln w="12700">
            <a:miter lim="400000"/>
          </a:ln>
        </p:spPr>
        <p:txBody>
          <a:bodyPr lIns="121919" tIns="121919" rIns="121919" bIns="121919" anchor="ctr"/>
          <a:lstStyle/>
          <a:p>
            <a:pPr algn="l" defTabSz="1219200">
              <a:defRPr b="0" sz="4800">
                <a:latin typeface="Arial"/>
                <a:ea typeface="Arial"/>
                <a:cs typeface="Arial"/>
                <a:sym typeface="Arial"/>
              </a:defRPr>
            </a:pPr>
          </a:p>
        </p:txBody>
      </p:sp>
      <p:sp>
        <p:nvSpPr>
          <p:cNvPr id="584" name="Line"/>
          <p:cNvSpPr/>
          <p:nvPr/>
        </p:nvSpPr>
        <p:spPr>
          <a:xfrm flipV="1">
            <a:off x="12102745" y="7883538"/>
            <a:ext cx="1" cy="5835432"/>
          </a:xfrm>
          <a:prstGeom prst="line">
            <a:avLst/>
          </a:prstGeom>
          <a:ln w="127000">
            <a:solidFill>
              <a:srgbClr val="000000"/>
            </a:solidFill>
            <a:miter lim="400000"/>
          </a:ln>
        </p:spPr>
        <p:txBody>
          <a:bodyPr lIns="0" tIns="0" rIns="0" bIns="0"/>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85" name="Arrow"/>
          <p:cNvSpPr/>
          <p:nvPr/>
        </p:nvSpPr>
        <p:spPr>
          <a:xfrm>
            <a:off x="1915327" y="11928022"/>
            <a:ext cx="2212447" cy="935559"/>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pic>
        <p:nvPicPr>
          <p:cNvPr id="586" name="wiertsema_truck2.jpg" descr="wiertsema_truck2.jpg"/>
          <p:cNvPicPr>
            <a:picLocks noChangeAspect="0"/>
          </p:cNvPicPr>
          <p:nvPr/>
        </p:nvPicPr>
        <p:blipFill>
          <a:blip r:embed="rId5">
            <a:extLst/>
          </a:blip>
          <a:srcRect l="20981" t="29985" r="43644" b="35651"/>
          <a:stretch>
            <a:fillRect/>
          </a:stretch>
        </p:blipFill>
        <p:spPr>
          <a:xfrm rot="21515251">
            <a:off x="7638689" y="2837597"/>
            <a:ext cx="8027443" cy="5241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73" y="0"/>
                </a:moveTo>
                <a:lnTo>
                  <a:pt x="10573" y="245"/>
                </a:lnTo>
                <a:cubicBezTo>
                  <a:pt x="10573" y="380"/>
                  <a:pt x="10602" y="535"/>
                  <a:pt x="10635" y="587"/>
                </a:cubicBezTo>
                <a:cubicBezTo>
                  <a:pt x="10731" y="737"/>
                  <a:pt x="10713" y="4546"/>
                  <a:pt x="10612" y="5421"/>
                </a:cubicBezTo>
                <a:cubicBezTo>
                  <a:pt x="10530" y="6137"/>
                  <a:pt x="10657" y="6105"/>
                  <a:pt x="8547" y="5929"/>
                </a:cubicBezTo>
                <a:lnTo>
                  <a:pt x="8240" y="5904"/>
                </a:lnTo>
                <a:lnTo>
                  <a:pt x="8208" y="6405"/>
                </a:lnTo>
                <a:cubicBezTo>
                  <a:pt x="8189" y="6681"/>
                  <a:pt x="8151" y="7744"/>
                  <a:pt x="8123" y="8765"/>
                </a:cubicBezTo>
                <a:cubicBezTo>
                  <a:pt x="8081" y="10315"/>
                  <a:pt x="8056" y="10622"/>
                  <a:pt x="7975" y="10622"/>
                </a:cubicBezTo>
                <a:cubicBezTo>
                  <a:pt x="7902" y="10622"/>
                  <a:pt x="7869" y="10464"/>
                  <a:pt x="7845" y="10003"/>
                </a:cubicBezTo>
                <a:cubicBezTo>
                  <a:pt x="7827" y="9662"/>
                  <a:pt x="7796" y="9356"/>
                  <a:pt x="7774" y="9322"/>
                </a:cubicBezTo>
                <a:cubicBezTo>
                  <a:pt x="7722" y="9242"/>
                  <a:pt x="7478" y="9168"/>
                  <a:pt x="7213" y="9149"/>
                </a:cubicBezTo>
                <a:cubicBezTo>
                  <a:pt x="6925" y="9129"/>
                  <a:pt x="6676" y="9542"/>
                  <a:pt x="6676" y="10043"/>
                </a:cubicBezTo>
                <a:cubicBezTo>
                  <a:pt x="6676" y="10243"/>
                  <a:pt x="6614" y="10605"/>
                  <a:pt x="6539" y="10846"/>
                </a:cubicBezTo>
                <a:cubicBezTo>
                  <a:pt x="6432" y="11188"/>
                  <a:pt x="6370" y="11280"/>
                  <a:pt x="6263" y="11256"/>
                </a:cubicBezTo>
                <a:cubicBezTo>
                  <a:pt x="6129" y="11227"/>
                  <a:pt x="6124" y="11173"/>
                  <a:pt x="6119" y="9844"/>
                </a:cubicBezTo>
                <a:cubicBezTo>
                  <a:pt x="6117" y="9085"/>
                  <a:pt x="6095" y="8434"/>
                  <a:pt x="6071" y="8397"/>
                </a:cubicBezTo>
                <a:cubicBezTo>
                  <a:pt x="6046" y="8359"/>
                  <a:pt x="6026" y="7859"/>
                  <a:pt x="6026" y="7284"/>
                </a:cubicBezTo>
                <a:cubicBezTo>
                  <a:pt x="6026" y="6492"/>
                  <a:pt x="6008" y="6247"/>
                  <a:pt x="5946" y="6278"/>
                </a:cubicBezTo>
                <a:cubicBezTo>
                  <a:pt x="5895" y="6305"/>
                  <a:pt x="5841" y="6685"/>
                  <a:pt x="5800" y="7316"/>
                </a:cubicBezTo>
                <a:cubicBezTo>
                  <a:pt x="5748" y="8107"/>
                  <a:pt x="5712" y="8317"/>
                  <a:pt x="5627" y="8342"/>
                </a:cubicBezTo>
                <a:cubicBezTo>
                  <a:pt x="5536" y="8369"/>
                  <a:pt x="5514" y="8608"/>
                  <a:pt x="5474" y="9973"/>
                </a:cubicBezTo>
                <a:cubicBezTo>
                  <a:pt x="5441" y="11085"/>
                  <a:pt x="5401" y="11605"/>
                  <a:pt x="5342" y="11680"/>
                </a:cubicBezTo>
                <a:cubicBezTo>
                  <a:pt x="5296" y="11740"/>
                  <a:pt x="5245" y="11750"/>
                  <a:pt x="5228" y="11706"/>
                </a:cubicBezTo>
                <a:cubicBezTo>
                  <a:pt x="5212" y="11662"/>
                  <a:pt x="5179" y="10813"/>
                  <a:pt x="5154" y="9819"/>
                </a:cubicBezTo>
                <a:cubicBezTo>
                  <a:pt x="5099" y="7585"/>
                  <a:pt x="5059" y="7305"/>
                  <a:pt x="4785" y="7220"/>
                </a:cubicBezTo>
                <a:cubicBezTo>
                  <a:pt x="4452" y="7117"/>
                  <a:pt x="3812" y="7153"/>
                  <a:pt x="3362" y="7299"/>
                </a:cubicBezTo>
                <a:cubicBezTo>
                  <a:pt x="2896" y="7451"/>
                  <a:pt x="2844" y="7438"/>
                  <a:pt x="2844" y="7153"/>
                </a:cubicBezTo>
                <a:cubicBezTo>
                  <a:pt x="2844" y="6825"/>
                  <a:pt x="2543" y="6895"/>
                  <a:pt x="2488" y="7235"/>
                </a:cubicBezTo>
                <a:cubicBezTo>
                  <a:pt x="2417" y="7675"/>
                  <a:pt x="2267" y="7861"/>
                  <a:pt x="1985" y="7861"/>
                </a:cubicBezTo>
                <a:cubicBezTo>
                  <a:pt x="1845" y="7861"/>
                  <a:pt x="1676" y="7905"/>
                  <a:pt x="1609" y="7960"/>
                </a:cubicBezTo>
                <a:cubicBezTo>
                  <a:pt x="1528" y="8028"/>
                  <a:pt x="1475" y="8029"/>
                  <a:pt x="1448" y="7961"/>
                </a:cubicBezTo>
                <a:cubicBezTo>
                  <a:pt x="1368" y="7762"/>
                  <a:pt x="1079" y="7863"/>
                  <a:pt x="890" y="8155"/>
                </a:cubicBezTo>
                <a:cubicBezTo>
                  <a:pt x="653" y="8522"/>
                  <a:pt x="653" y="8621"/>
                  <a:pt x="889" y="8810"/>
                </a:cubicBezTo>
                <a:lnTo>
                  <a:pt x="1076" y="8962"/>
                </a:lnTo>
                <a:lnTo>
                  <a:pt x="917" y="9935"/>
                </a:lnTo>
                <a:cubicBezTo>
                  <a:pt x="829" y="10470"/>
                  <a:pt x="719" y="11025"/>
                  <a:pt x="673" y="11168"/>
                </a:cubicBezTo>
                <a:cubicBezTo>
                  <a:pt x="626" y="11310"/>
                  <a:pt x="585" y="11600"/>
                  <a:pt x="581" y="11815"/>
                </a:cubicBezTo>
                <a:cubicBezTo>
                  <a:pt x="571" y="12303"/>
                  <a:pt x="519" y="12582"/>
                  <a:pt x="390" y="12809"/>
                </a:cubicBezTo>
                <a:cubicBezTo>
                  <a:pt x="277" y="13007"/>
                  <a:pt x="253" y="14308"/>
                  <a:pt x="361" y="14364"/>
                </a:cubicBezTo>
                <a:cubicBezTo>
                  <a:pt x="395" y="14381"/>
                  <a:pt x="470" y="14452"/>
                  <a:pt x="529" y="14519"/>
                </a:cubicBezTo>
                <a:cubicBezTo>
                  <a:pt x="629" y="14632"/>
                  <a:pt x="630" y="14658"/>
                  <a:pt x="531" y="14876"/>
                </a:cubicBezTo>
                <a:cubicBezTo>
                  <a:pt x="489" y="14968"/>
                  <a:pt x="449" y="15015"/>
                  <a:pt x="371" y="15045"/>
                </a:cubicBezTo>
                <a:cubicBezTo>
                  <a:pt x="374" y="15046"/>
                  <a:pt x="427" y="15048"/>
                  <a:pt x="429" y="15049"/>
                </a:cubicBezTo>
                <a:cubicBezTo>
                  <a:pt x="528" y="15098"/>
                  <a:pt x="510" y="15634"/>
                  <a:pt x="409" y="15655"/>
                </a:cubicBezTo>
                <a:cubicBezTo>
                  <a:pt x="197" y="15700"/>
                  <a:pt x="47" y="15836"/>
                  <a:pt x="77" y="15956"/>
                </a:cubicBezTo>
                <a:cubicBezTo>
                  <a:pt x="94" y="16024"/>
                  <a:pt x="58" y="16099"/>
                  <a:pt x="8" y="16159"/>
                </a:cubicBezTo>
                <a:lnTo>
                  <a:pt x="5" y="16332"/>
                </a:lnTo>
                <a:cubicBezTo>
                  <a:pt x="102" y="16387"/>
                  <a:pt x="138" y="16489"/>
                  <a:pt x="39" y="16545"/>
                </a:cubicBezTo>
                <a:cubicBezTo>
                  <a:pt x="37" y="16546"/>
                  <a:pt x="9" y="16546"/>
                  <a:pt x="1" y="16547"/>
                </a:cubicBezTo>
                <a:lnTo>
                  <a:pt x="0" y="16573"/>
                </a:lnTo>
                <a:cubicBezTo>
                  <a:pt x="232" y="16589"/>
                  <a:pt x="411" y="16605"/>
                  <a:pt x="424" y="16622"/>
                </a:cubicBezTo>
                <a:cubicBezTo>
                  <a:pt x="469" y="16677"/>
                  <a:pt x="505" y="16781"/>
                  <a:pt x="505" y="16851"/>
                </a:cubicBezTo>
                <a:cubicBezTo>
                  <a:pt x="505" y="16921"/>
                  <a:pt x="553" y="17007"/>
                  <a:pt x="611" y="17041"/>
                </a:cubicBezTo>
                <a:cubicBezTo>
                  <a:pt x="670" y="17076"/>
                  <a:pt x="697" y="17165"/>
                  <a:pt x="676" y="17250"/>
                </a:cubicBezTo>
                <a:cubicBezTo>
                  <a:pt x="628" y="17442"/>
                  <a:pt x="667" y="17439"/>
                  <a:pt x="867" y="17236"/>
                </a:cubicBezTo>
                <a:cubicBezTo>
                  <a:pt x="1040" y="17061"/>
                  <a:pt x="1120" y="17109"/>
                  <a:pt x="1121" y="17383"/>
                </a:cubicBezTo>
                <a:cubicBezTo>
                  <a:pt x="1122" y="17513"/>
                  <a:pt x="1193" y="17559"/>
                  <a:pt x="1435" y="17583"/>
                </a:cubicBezTo>
                <a:cubicBezTo>
                  <a:pt x="1608" y="17600"/>
                  <a:pt x="1784" y="17570"/>
                  <a:pt x="1826" y="17519"/>
                </a:cubicBezTo>
                <a:cubicBezTo>
                  <a:pt x="1867" y="17467"/>
                  <a:pt x="1957" y="17458"/>
                  <a:pt x="2026" y="17497"/>
                </a:cubicBezTo>
                <a:cubicBezTo>
                  <a:pt x="2094" y="17535"/>
                  <a:pt x="2275" y="17523"/>
                  <a:pt x="2426" y="17469"/>
                </a:cubicBezTo>
                <a:cubicBezTo>
                  <a:pt x="2854" y="17318"/>
                  <a:pt x="2888" y="17373"/>
                  <a:pt x="2876" y="18219"/>
                </a:cubicBezTo>
                <a:cubicBezTo>
                  <a:pt x="2871" y="18586"/>
                  <a:pt x="2864" y="18764"/>
                  <a:pt x="2841" y="18853"/>
                </a:cubicBezTo>
                <a:cubicBezTo>
                  <a:pt x="2862" y="18903"/>
                  <a:pt x="2885" y="18949"/>
                  <a:pt x="2901" y="19004"/>
                </a:cubicBezTo>
                <a:cubicBezTo>
                  <a:pt x="2910" y="19035"/>
                  <a:pt x="2921" y="19063"/>
                  <a:pt x="2931" y="19093"/>
                </a:cubicBezTo>
                <a:cubicBezTo>
                  <a:pt x="3171" y="19844"/>
                  <a:pt x="3616" y="20341"/>
                  <a:pt x="4143" y="20434"/>
                </a:cubicBezTo>
                <a:cubicBezTo>
                  <a:pt x="4188" y="20442"/>
                  <a:pt x="4228" y="20463"/>
                  <a:pt x="4257" y="20490"/>
                </a:cubicBezTo>
                <a:cubicBezTo>
                  <a:pt x="4286" y="20517"/>
                  <a:pt x="4305" y="20549"/>
                  <a:pt x="4305" y="20581"/>
                </a:cubicBezTo>
                <a:cubicBezTo>
                  <a:pt x="4305" y="20645"/>
                  <a:pt x="4320" y="20720"/>
                  <a:pt x="4337" y="20747"/>
                </a:cubicBezTo>
                <a:cubicBezTo>
                  <a:pt x="4346" y="20761"/>
                  <a:pt x="4505" y="20780"/>
                  <a:pt x="4752" y="20799"/>
                </a:cubicBezTo>
                <a:cubicBezTo>
                  <a:pt x="4999" y="20818"/>
                  <a:pt x="5336" y="20838"/>
                  <a:pt x="5702" y="20854"/>
                </a:cubicBezTo>
                <a:cubicBezTo>
                  <a:pt x="6434" y="20886"/>
                  <a:pt x="8258" y="20977"/>
                  <a:pt x="9753" y="21055"/>
                </a:cubicBezTo>
                <a:cubicBezTo>
                  <a:pt x="11249" y="21133"/>
                  <a:pt x="12555" y="21160"/>
                  <a:pt x="12654" y="21116"/>
                </a:cubicBezTo>
                <a:cubicBezTo>
                  <a:pt x="12706" y="21093"/>
                  <a:pt x="12752" y="21086"/>
                  <a:pt x="12792" y="21088"/>
                </a:cubicBezTo>
                <a:cubicBezTo>
                  <a:pt x="12795" y="21088"/>
                  <a:pt x="12800" y="21087"/>
                  <a:pt x="12803" y="21087"/>
                </a:cubicBezTo>
                <a:cubicBezTo>
                  <a:pt x="12847" y="21091"/>
                  <a:pt x="12883" y="21110"/>
                  <a:pt x="12906" y="21145"/>
                </a:cubicBezTo>
                <a:cubicBezTo>
                  <a:pt x="12916" y="21162"/>
                  <a:pt x="12951" y="21177"/>
                  <a:pt x="13004" y="21191"/>
                </a:cubicBezTo>
                <a:cubicBezTo>
                  <a:pt x="13006" y="21191"/>
                  <a:pt x="13006" y="21192"/>
                  <a:pt x="13008" y="21193"/>
                </a:cubicBezTo>
                <a:cubicBezTo>
                  <a:pt x="13009" y="21193"/>
                  <a:pt x="13010" y="21193"/>
                  <a:pt x="13010" y="21193"/>
                </a:cubicBezTo>
                <a:cubicBezTo>
                  <a:pt x="13182" y="21236"/>
                  <a:pt x="13547" y="21265"/>
                  <a:pt x="14059" y="21273"/>
                </a:cubicBezTo>
                <a:cubicBezTo>
                  <a:pt x="14304" y="21277"/>
                  <a:pt x="14389" y="21291"/>
                  <a:pt x="14540" y="21299"/>
                </a:cubicBezTo>
                <a:cubicBezTo>
                  <a:pt x="14595" y="21290"/>
                  <a:pt x="14625" y="21293"/>
                  <a:pt x="14679" y="21280"/>
                </a:cubicBezTo>
                <a:cubicBezTo>
                  <a:pt x="14877" y="21232"/>
                  <a:pt x="14961" y="21242"/>
                  <a:pt x="15042" y="21325"/>
                </a:cubicBezTo>
                <a:lnTo>
                  <a:pt x="16112" y="21374"/>
                </a:lnTo>
                <a:cubicBezTo>
                  <a:pt x="16128" y="21374"/>
                  <a:pt x="16130" y="21373"/>
                  <a:pt x="16147" y="21374"/>
                </a:cubicBezTo>
                <a:cubicBezTo>
                  <a:pt x="16529" y="21394"/>
                  <a:pt x="17485" y="21434"/>
                  <a:pt x="18271" y="21466"/>
                </a:cubicBezTo>
                <a:cubicBezTo>
                  <a:pt x="18918" y="21492"/>
                  <a:pt x="19088" y="21501"/>
                  <a:pt x="19618" y="21522"/>
                </a:cubicBezTo>
                <a:cubicBezTo>
                  <a:pt x="20126" y="21542"/>
                  <a:pt x="20521" y="21560"/>
                  <a:pt x="21000" y="21576"/>
                </a:cubicBezTo>
                <a:cubicBezTo>
                  <a:pt x="21182" y="21582"/>
                  <a:pt x="21331" y="21592"/>
                  <a:pt x="21494" y="21600"/>
                </a:cubicBezTo>
                <a:lnTo>
                  <a:pt x="21507" y="20953"/>
                </a:lnTo>
                <a:cubicBezTo>
                  <a:pt x="21465" y="20959"/>
                  <a:pt x="21418" y="20978"/>
                  <a:pt x="21355" y="21019"/>
                </a:cubicBezTo>
                <a:cubicBezTo>
                  <a:pt x="21327" y="21037"/>
                  <a:pt x="21276" y="21043"/>
                  <a:pt x="21234" y="21055"/>
                </a:cubicBezTo>
                <a:cubicBezTo>
                  <a:pt x="21226" y="21058"/>
                  <a:pt x="21217" y="21060"/>
                  <a:pt x="21207" y="21063"/>
                </a:cubicBezTo>
                <a:cubicBezTo>
                  <a:pt x="21165" y="21072"/>
                  <a:pt x="21120" y="21081"/>
                  <a:pt x="21068" y="21085"/>
                </a:cubicBezTo>
                <a:cubicBezTo>
                  <a:pt x="21010" y="21091"/>
                  <a:pt x="20948" y="21093"/>
                  <a:pt x="20877" y="21089"/>
                </a:cubicBezTo>
                <a:cubicBezTo>
                  <a:pt x="20811" y="21086"/>
                  <a:pt x="20740" y="21075"/>
                  <a:pt x="20668" y="21066"/>
                </a:cubicBezTo>
                <a:cubicBezTo>
                  <a:pt x="20650" y="21063"/>
                  <a:pt x="20635" y="21063"/>
                  <a:pt x="20617" y="21059"/>
                </a:cubicBezTo>
                <a:cubicBezTo>
                  <a:pt x="20445" y="21035"/>
                  <a:pt x="20268" y="21000"/>
                  <a:pt x="20091" y="20944"/>
                </a:cubicBezTo>
                <a:cubicBezTo>
                  <a:pt x="19936" y="20894"/>
                  <a:pt x="19598" y="20894"/>
                  <a:pt x="18977" y="20925"/>
                </a:cubicBezTo>
                <a:cubicBezTo>
                  <a:pt x="18951" y="20937"/>
                  <a:pt x="18910" y="20944"/>
                  <a:pt x="18894" y="20959"/>
                </a:cubicBezTo>
                <a:cubicBezTo>
                  <a:pt x="18831" y="21020"/>
                  <a:pt x="18454" y="20971"/>
                  <a:pt x="18260" y="20896"/>
                </a:cubicBezTo>
                <a:cubicBezTo>
                  <a:pt x="18248" y="20892"/>
                  <a:pt x="18223" y="20890"/>
                  <a:pt x="18215" y="20886"/>
                </a:cubicBezTo>
                <a:cubicBezTo>
                  <a:pt x="18204" y="20879"/>
                  <a:pt x="18199" y="20870"/>
                  <a:pt x="18191" y="20863"/>
                </a:cubicBezTo>
                <a:cubicBezTo>
                  <a:pt x="18181" y="20857"/>
                  <a:pt x="18161" y="20853"/>
                  <a:pt x="18155" y="20847"/>
                </a:cubicBezTo>
                <a:cubicBezTo>
                  <a:pt x="18148" y="20840"/>
                  <a:pt x="18149" y="20818"/>
                  <a:pt x="18157" y="20788"/>
                </a:cubicBezTo>
                <a:cubicBezTo>
                  <a:pt x="18159" y="20727"/>
                  <a:pt x="18219" y="20609"/>
                  <a:pt x="18339" y="20407"/>
                </a:cubicBezTo>
                <a:cubicBezTo>
                  <a:pt x="18348" y="20390"/>
                  <a:pt x="18353" y="20379"/>
                  <a:pt x="18363" y="20362"/>
                </a:cubicBezTo>
                <a:cubicBezTo>
                  <a:pt x="18365" y="20359"/>
                  <a:pt x="18366" y="20356"/>
                  <a:pt x="18368" y="20353"/>
                </a:cubicBezTo>
                <a:cubicBezTo>
                  <a:pt x="18445" y="20223"/>
                  <a:pt x="18507" y="20111"/>
                  <a:pt x="18558" y="20003"/>
                </a:cubicBezTo>
                <a:cubicBezTo>
                  <a:pt x="18559" y="20001"/>
                  <a:pt x="18559" y="20000"/>
                  <a:pt x="18559" y="19998"/>
                </a:cubicBezTo>
                <a:cubicBezTo>
                  <a:pt x="18610" y="19890"/>
                  <a:pt x="18650" y="19790"/>
                  <a:pt x="18680" y="19684"/>
                </a:cubicBezTo>
                <a:cubicBezTo>
                  <a:pt x="18680" y="19684"/>
                  <a:pt x="18680" y="19682"/>
                  <a:pt x="18680" y="19681"/>
                </a:cubicBezTo>
                <a:cubicBezTo>
                  <a:pt x="18709" y="19575"/>
                  <a:pt x="18730" y="19468"/>
                  <a:pt x="18744" y="19345"/>
                </a:cubicBezTo>
                <a:cubicBezTo>
                  <a:pt x="18758" y="19223"/>
                  <a:pt x="18764" y="19087"/>
                  <a:pt x="18767" y="18928"/>
                </a:cubicBezTo>
                <a:cubicBezTo>
                  <a:pt x="18772" y="18668"/>
                  <a:pt x="18821" y="18376"/>
                  <a:pt x="18875" y="18280"/>
                </a:cubicBezTo>
                <a:cubicBezTo>
                  <a:pt x="18935" y="18172"/>
                  <a:pt x="19050" y="18113"/>
                  <a:pt x="19156" y="18108"/>
                </a:cubicBezTo>
                <a:cubicBezTo>
                  <a:pt x="19235" y="18104"/>
                  <a:pt x="19310" y="18130"/>
                  <a:pt x="19353" y="18187"/>
                </a:cubicBezTo>
                <a:cubicBezTo>
                  <a:pt x="19368" y="18206"/>
                  <a:pt x="19378" y="18230"/>
                  <a:pt x="19385" y="18255"/>
                </a:cubicBezTo>
                <a:cubicBezTo>
                  <a:pt x="19405" y="18338"/>
                  <a:pt x="19494" y="18403"/>
                  <a:pt x="19581" y="18403"/>
                </a:cubicBezTo>
                <a:cubicBezTo>
                  <a:pt x="19668" y="18403"/>
                  <a:pt x="19821" y="18470"/>
                  <a:pt x="19921" y="18550"/>
                </a:cubicBezTo>
                <a:cubicBezTo>
                  <a:pt x="19991" y="18606"/>
                  <a:pt x="20056" y="18642"/>
                  <a:pt x="20112" y="18655"/>
                </a:cubicBezTo>
                <a:cubicBezTo>
                  <a:pt x="20227" y="18682"/>
                  <a:pt x="20310" y="18611"/>
                  <a:pt x="20355" y="18460"/>
                </a:cubicBezTo>
                <a:cubicBezTo>
                  <a:pt x="20371" y="18398"/>
                  <a:pt x="20383" y="18329"/>
                  <a:pt x="20383" y="18239"/>
                </a:cubicBezTo>
                <a:cubicBezTo>
                  <a:pt x="20383" y="18111"/>
                  <a:pt x="20406" y="18015"/>
                  <a:pt x="20436" y="17939"/>
                </a:cubicBezTo>
                <a:cubicBezTo>
                  <a:pt x="20439" y="17932"/>
                  <a:pt x="20441" y="17925"/>
                  <a:pt x="20444" y="17919"/>
                </a:cubicBezTo>
                <a:cubicBezTo>
                  <a:pt x="20497" y="17801"/>
                  <a:pt x="20576" y="17762"/>
                  <a:pt x="20650" y="17876"/>
                </a:cubicBezTo>
                <a:cubicBezTo>
                  <a:pt x="20673" y="17912"/>
                  <a:pt x="20714" y="18125"/>
                  <a:pt x="20755" y="18382"/>
                </a:cubicBezTo>
                <a:cubicBezTo>
                  <a:pt x="20776" y="18497"/>
                  <a:pt x="20798" y="18631"/>
                  <a:pt x="20818" y="18791"/>
                </a:cubicBezTo>
                <a:cubicBezTo>
                  <a:pt x="20818" y="18791"/>
                  <a:pt x="20818" y="18791"/>
                  <a:pt x="20818" y="18792"/>
                </a:cubicBezTo>
                <a:cubicBezTo>
                  <a:pt x="20887" y="19337"/>
                  <a:pt x="20952" y="19603"/>
                  <a:pt x="21011" y="19608"/>
                </a:cubicBezTo>
                <a:cubicBezTo>
                  <a:pt x="21019" y="19607"/>
                  <a:pt x="21023" y="19601"/>
                  <a:pt x="21030" y="19599"/>
                </a:cubicBezTo>
                <a:cubicBezTo>
                  <a:pt x="21081" y="19575"/>
                  <a:pt x="21090" y="19449"/>
                  <a:pt x="21062" y="19083"/>
                </a:cubicBezTo>
                <a:cubicBezTo>
                  <a:pt x="21057" y="19010"/>
                  <a:pt x="21046" y="18931"/>
                  <a:pt x="21038" y="18853"/>
                </a:cubicBezTo>
                <a:cubicBezTo>
                  <a:pt x="21024" y="18717"/>
                  <a:pt x="21009" y="18623"/>
                  <a:pt x="20993" y="18512"/>
                </a:cubicBezTo>
                <a:cubicBezTo>
                  <a:pt x="20979" y="18423"/>
                  <a:pt x="20966" y="18325"/>
                  <a:pt x="20953" y="18273"/>
                </a:cubicBezTo>
                <a:cubicBezTo>
                  <a:pt x="20913" y="18109"/>
                  <a:pt x="20908" y="17960"/>
                  <a:pt x="20941" y="17911"/>
                </a:cubicBezTo>
                <a:cubicBezTo>
                  <a:pt x="20879" y="17767"/>
                  <a:pt x="20904" y="17495"/>
                  <a:pt x="20982" y="17376"/>
                </a:cubicBezTo>
                <a:cubicBezTo>
                  <a:pt x="20953" y="17369"/>
                  <a:pt x="20903" y="17363"/>
                  <a:pt x="20898" y="17356"/>
                </a:cubicBezTo>
                <a:cubicBezTo>
                  <a:pt x="20797" y="17200"/>
                  <a:pt x="20828" y="17013"/>
                  <a:pt x="20975" y="16891"/>
                </a:cubicBezTo>
                <a:cubicBezTo>
                  <a:pt x="21037" y="16840"/>
                  <a:pt x="21266" y="16825"/>
                  <a:pt x="21587" y="16828"/>
                </a:cubicBezTo>
                <a:lnTo>
                  <a:pt x="21600" y="16154"/>
                </a:lnTo>
                <a:cubicBezTo>
                  <a:pt x="21527" y="16149"/>
                  <a:pt x="21276" y="16139"/>
                  <a:pt x="21240" y="16134"/>
                </a:cubicBezTo>
                <a:cubicBezTo>
                  <a:pt x="20829" y="16084"/>
                  <a:pt x="20754" y="16046"/>
                  <a:pt x="20662" y="15828"/>
                </a:cubicBezTo>
                <a:cubicBezTo>
                  <a:pt x="20603" y="15690"/>
                  <a:pt x="20554" y="15387"/>
                  <a:pt x="20551" y="15157"/>
                </a:cubicBezTo>
                <a:cubicBezTo>
                  <a:pt x="20547" y="14797"/>
                  <a:pt x="20565" y="14736"/>
                  <a:pt x="20691" y="14709"/>
                </a:cubicBezTo>
                <a:cubicBezTo>
                  <a:pt x="20821" y="14680"/>
                  <a:pt x="20838" y="14619"/>
                  <a:pt x="20838" y="14151"/>
                </a:cubicBezTo>
                <a:cubicBezTo>
                  <a:pt x="20838" y="13862"/>
                  <a:pt x="20874" y="13569"/>
                  <a:pt x="20918" y="13501"/>
                </a:cubicBezTo>
                <a:cubicBezTo>
                  <a:pt x="20980" y="13404"/>
                  <a:pt x="20979" y="13335"/>
                  <a:pt x="20913" y="13172"/>
                </a:cubicBezTo>
                <a:cubicBezTo>
                  <a:pt x="20857" y="13033"/>
                  <a:pt x="20840" y="12749"/>
                  <a:pt x="20863" y="12296"/>
                </a:cubicBezTo>
                <a:cubicBezTo>
                  <a:pt x="20882" y="11928"/>
                  <a:pt x="20914" y="10610"/>
                  <a:pt x="20935" y="9367"/>
                </a:cubicBezTo>
                <a:lnTo>
                  <a:pt x="20973" y="7107"/>
                </a:lnTo>
                <a:lnTo>
                  <a:pt x="20799" y="6918"/>
                </a:lnTo>
                <a:cubicBezTo>
                  <a:pt x="20651" y="6755"/>
                  <a:pt x="20520" y="6731"/>
                  <a:pt x="19924" y="6747"/>
                </a:cubicBezTo>
                <a:cubicBezTo>
                  <a:pt x="19507" y="6758"/>
                  <a:pt x="19208" y="6723"/>
                  <a:pt x="19183" y="6662"/>
                </a:cubicBezTo>
                <a:cubicBezTo>
                  <a:pt x="19157" y="6597"/>
                  <a:pt x="18890" y="6582"/>
                  <a:pt x="18442" y="6622"/>
                </a:cubicBezTo>
                <a:cubicBezTo>
                  <a:pt x="17968" y="6664"/>
                  <a:pt x="17725" y="6649"/>
                  <a:pt x="17696" y="6576"/>
                </a:cubicBezTo>
                <a:cubicBezTo>
                  <a:pt x="17671" y="6515"/>
                  <a:pt x="17558" y="6492"/>
                  <a:pt x="17433" y="6523"/>
                </a:cubicBezTo>
                <a:cubicBezTo>
                  <a:pt x="17211" y="6579"/>
                  <a:pt x="12497" y="6280"/>
                  <a:pt x="12340" y="6201"/>
                </a:cubicBezTo>
                <a:cubicBezTo>
                  <a:pt x="12221" y="6140"/>
                  <a:pt x="12309" y="5954"/>
                  <a:pt x="12457" y="5954"/>
                </a:cubicBezTo>
                <a:cubicBezTo>
                  <a:pt x="12612" y="5954"/>
                  <a:pt x="12639" y="5583"/>
                  <a:pt x="12679" y="2886"/>
                </a:cubicBezTo>
                <a:cubicBezTo>
                  <a:pt x="12698" y="1588"/>
                  <a:pt x="12738" y="776"/>
                  <a:pt x="12790" y="599"/>
                </a:cubicBezTo>
                <a:cubicBezTo>
                  <a:pt x="12839" y="431"/>
                  <a:pt x="12846" y="290"/>
                  <a:pt x="12810" y="235"/>
                </a:cubicBezTo>
                <a:cubicBezTo>
                  <a:pt x="12777" y="185"/>
                  <a:pt x="12261" y="112"/>
                  <a:pt x="11662" y="73"/>
                </a:cubicBezTo>
                <a:lnTo>
                  <a:pt x="10573" y="0"/>
                </a:lnTo>
                <a:close/>
                <a:moveTo>
                  <a:pt x="7207" y="18070"/>
                </a:moveTo>
                <a:cubicBezTo>
                  <a:pt x="7395" y="18108"/>
                  <a:pt x="7378" y="18285"/>
                  <a:pt x="7161" y="18610"/>
                </a:cubicBezTo>
                <a:cubicBezTo>
                  <a:pt x="6965" y="18904"/>
                  <a:pt x="6867" y="19208"/>
                  <a:pt x="6853" y="19570"/>
                </a:cubicBezTo>
                <a:cubicBezTo>
                  <a:pt x="6852" y="19588"/>
                  <a:pt x="6851" y="19609"/>
                  <a:pt x="6851" y="19628"/>
                </a:cubicBezTo>
                <a:cubicBezTo>
                  <a:pt x="6849" y="19746"/>
                  <a:pt x="6854" y="19869"/>
                  <a:pt x="6869" y="20001"/>
                </a:cubicBezTo>
                <a:cubicBezTo>
                  <a:pt x="6896" y="20228"/>
                  <a:pt x="6915" y="20416"/>
                  <a:pt x="6911" y="20420"/>
                </a:cubicBezTo>
                <a:cubicBezTo>
                  <a:pt x="6907" y="20424"/>
                  <a:pt x="6640" y="20440"/>
                  <a:pt x="6319" y="20457"/>
                </a:cubicBezTo>
                <a:cubicBezTo>
                  <a:pt x="5997" y="20473"/>
                  <a:pt x="5468" y="20521"/>
                  <a:pt x="5142" y="20563"/>
                </a:cubicBezTo>
                <a:cubicBezTo>
                  <a:pt x="5044" y="20576"/>
                  <a:pt x="4997" y="20572"/>
                  <a:pt x="4923" y="20578"/>
                </a:cubicBezTo>
                <a:cubicBezTo>
                  <a:pt x="4913" y="20578"/>
                  <a:pt x="4904" y="20581"/>
                  <a:pt x="4894" y="20581"/>
                </a:cubicBezTo>
                <a:cubicBezTo>
                  <a:pt x="4889" y="20582"/>
                  <a:pt x="4888" y="20581"/>
                  <a:pt x="4882" y="20581"/>
                </a:cubicBezTo>
                <a:cubicBezTo>
                  <a:pt x="4671" y="20593"/>
                  <a:pt x="4528" y="20582"/>
                  <a:pt x="4505" y="20524"/>
                </a:cubicBezTo>
                <a:cubicBezTo>
                  <a:pt x="4505" y="20524"/>
                  <a:pt x="4506" y="20522"/>
                  <a:pt x="4505" y="20521"/>
                </a:cubicBezTo>
                <a:cubicBezTo>
                  <a:pt x="4505" y="20520"/>
                  <a:pt x="4503" y="20520"/>
                  <a:pt x="4502" y="20519"/>
                </a:cubicBezTo>
                <a:cubicBezTo>
                  <a:pt x="4490" y="20489"/>
                  <a:pt x="4494" y="20456"/>
                  <a:pt x="4507" y="20426"/>
                </a:cubicBezTo>
                <a:cubicBezTo>
                  <a:pt x="4521" y="20396"/>
                  <a:pt x="4545" y="20370"/>
                  <a:pt x="4577" y="20354"/>
                </a:cubicBezTo>
                <a:cubicBezTo>
                  <a:pt x="4638" y="20325"/>
                  <a:pt x="4741" y="20259"/>
                  <a:pt x="4872" y="20163"/>
                </a:cubicBezTo>
                <a:cubicBezTo>
                  <a:pt x="4873" y="20163"/>
                  <a:pt x="4873" y="20160"/>
                  <a:pt x="4874" y="20160"/>
                </a:cubicBezTo>
                <a:cubicBezTo>
                  <a:pt x="4990" y="20073"/>
                  <a:pt x="5125" y="19968"/>
                  <a:pt x="5266" y="19849"/>
                </a:cubicBezTo>
                <a:cubicBezTo>
                  <a:pt x="5482" y="19667"/>
                  <a:pt x="5720" y="19307"/>
                  <a:pt x="5845" y="19000"/>
                </a:cubicBezTo>
                <a:cubicBezTo>
                  <a:pt x="5887" y="18898"/>
                  <a:pt x="5916" y="18802"/>
                  <a:pt x="5927" y="18721"/>
                </a:cubicBezTo>
                <a:cubicBezTo>
                  <a:pt x="5941" y="18621"/>
                  <a:pt x="5960" y="18537"/>
                  <a:pt x="5983" y="18468"/>
                </a:cubicBezTo>
                <a:cubicBezTo>
                  <a:pt x="6001" y="18401"/>
                  <a:pt x="6028" y="18344"/>
                  <a:pt x="6069" y="18305"/>
                </a:cubicBezTo>
                <a:cubicBezTo>
                  <a:pt x="6079" y="18295"/>
                  <a:pt x="6092" y="18290"/>
                  <a:pt x="6103" y="18282"/>
                </a:cubicBezTo>
                <a:cubicBezTo>
                  <a:pt x="6164" y="18231"/>
                  <a:pt x="6236" y="18213"/>
                  <a:pt x="6324" y="18248"/>
                </a:cubicBezTo>
                <a:cubicBezTo>
                  <a:pt x="6331" y="18250"/>
                  <a:pt x="6337" y="18248"/>
                  <a:pt x="6343" y="18250"/>
                </a:cubicBezTo>
                <a:cubicBezTo>
                  <a:pt x="6348" y="18252"/>
                  <a:pt x="6353" y="18251"/>
                  <a:pt x="6358" y="18253"/>
                </a:cubicBezTo>
                <a:cubicBezTo>
                  <a:pt x="6443" y="18275"/>
                  <a:pt x="6532" y="18266"/>
                  <a:pt x="6568" y="18221"/>
                </a:cubicBezTo>
                <a:cubicBezTo>
                  <a:pt x="6571" y="18218"/>
                  <a:pt x="6581" y="18215"/>
                  <a:pt x="6585" y="18212"/>
                </a:cubicBezTo>
                <a:cubicBezTo>
                  <a:pt x="6606" y="18184"/>
                  <a:pt x="6646" y="18163"/>
                  <a:pt x="6704" y="18147"/>
                </a:cubicBezTo>
                <a:cubicBezTo>
                  <a:pt x="6775" y="18120"/>
                  <a:pt x="6863" y="18093"/>
                  <a:pt x="6951" y="18078"/>
                </a:cubicBezTo>
                <a:cubicBezTo>
                  <a:pt x="7060" y="18061"/>
                  <a:pt x="7144" y="18058"/>
                  <a:pt x="7207" y="18070"/>
                </a:cubicBezTo>
                <a:close/>
                <a:moveTo>
                  <a:pt x="14933" y="18623"/>
                </a:moveTo>
                <a:cubicBezTo>
                  <a:pt x="15013" y="18621"/>
                  <a:pt x="15122" y="18635"/>
                  <a:pt x="15262" y="18666"/>
                </a:cubicBezTo>
                <a:cubicBezTo>
                  <a:pt x="15664" y="18755"/>
                  <a:pt x="15671" y="18762"/>
                  <a:pt x="15769" y="19173"/>
                </a:cubicBezTo>
                <a:cubicBezTo>
                  <a:pt x="15888" y="19673"/>
                  <a:pt x="16044" y="19955"/>
                  <a:pt x="16380" y="20285"/>
                </a:cubicBezTo>
                <a:cubicBezTo>
                  <a:pt x="16645" y="20546"/>
                  <a:pt x="16634" y="20670"/>
                  <a:pt x="16338" y="20752"/>
                </a:cubicBezTo>
                <a:cubicBezTo>
                  <a:pt x="16240" y="20780"/>
                  <a:pt x="16108" y="20822"/>
                  <a:pt x="16046" y="20847"/>
                </a:cubicBezTo>
                <a:cubicBezTo>
                  <a:pt x="15984" y="20872"/>
                  <a:pt x="15846" y="20845"/>
                  <a:pt x="15738" y="20789"/>
                </a:cubicBezTo>
                <a:cubicBezTo>
                  <a:pt x="15631" y="20733"/>
                  <a:pt x="15505" y="20673"/>
                  <a:pt x="15459" y="20653"/>
                </a:cubicBezTo>
                <a:cubicBezTo>
                  <a:pt x="15401" y="20629"/>
                  <a:pt x="15387" y="20513"/>
                  <a:pt x="15415" y="20286"/>
                </a:cubicBezTo>
                <a:cubicBezTo>
                  <a:pt x="15473" y="19803"/>
                  <a:pt x="15362" y="19468"/>
                  <a:pt x="15022" y="19107"/>
                </a:cubicBezTo>
                <a:cubicBezTo>
                  <a:pt x="14726" y="18791"/>
                  <a:pt x="14694" y="18631"/>
                  <a:pt x="14933" y="18623"/>
                </a:cubicBezTo>
                <a:close/>
                <a:moveTo>
                  <a:pt x="3943" y="20728"/>
                </a:moveTo>
                <a:cubicBezTo>
                  <a:pt x="3920" y="20726"/>
                  <a:pt x="3894" y="20731"/>
                  <a:pt x="3871" y="20746"/>
                </a:cubicBezTo>
                <a:cubicBezTo>
                  <a:pt x="3845" y="20761"/>
                  <a:pt x="3837" y="20775"/>
                  <a:pt x="3843" y="20785"/>
                </a:cubicBezTo>
                <a:cubicBezTo>
                  <a:pt x="3850" y="20796"/>
                  <a:pt x="3873" y="20804"/>
                  <a:pt x="3911" y="20806"/>
                </a:cubicBezTo>
                <a:cubicBezTo>
                  <a:pt x="3980" y="20811"/>
                  <a:pt x="4017" y="20788"/>
                  <a:pt x="3995" y="20755"/>
                </a:cubicBezTo>
                <a:cubicBezTo>
                  <a:pt x="3985" y="20738"/>
                  <a:pt x="3965" y="20729"/>
                  <a:pt x="3943" y="20728"/>
                </a:cubicBezTo>
                <a:close/>
              </a:path>
            </a:pathLst>
          </a:custGeom>
          <a:ln w="12700">
            <a:miter lim="400000"/>
          </a:ln>
        </p:spPr>
      </p:pic>
      <p:pic>
        <p:nvPicPr>
          <p:cNvPr id="587" name="cone_talk_no_rod.png" descr="cone_talk_no_rod.png"/>
          <p:cNvPicPr>
            <a:picLocks noChangeAspect="1"/>
          </p:cNvPicPr>
          <p:nvPr/>
        </p:nvPicPr>
        <p:blipFill>
          <a:blip r:embed="rId6">
            <a:extLst/>
          </a:blip>
          <a:srcRect l="70" t="0" r="70" b="0"/>
          <a:stretch>
            <a:fillRect/>
          </a:stretch>
        </p:blipFill>
        <p:spPr>
          <a:xfrm>
            <a:off x="17869379" y="-1"/>
            <a:ext cx="5914418" cy="13716001"/>
          </a:xfrm>
          <a:prstGeom prst="rect">
            <a:avLst/>
          </a:prstGeom>
          <a:ln w="12700">
            <a:miter lim="400000"/>
          </a:ln>
        </p:spPr>
      </p:pic>
      <p:pic>
        <p:nvPicPr>
          <p:cNvPr id="588" name="sand006.jpeg" descr="sand006.jpeg"/>
          <p:cNvPicPr>
            <a:picLocks noChangeAspect="1"/>
          </p:cNvPicPr>
          <p:nvPr/>
        </p:nvPicPr>
        <p:blipFill>
          <a:blip r:embed="rId7">
            <a:alphaModFix amt="65515"/>
            <a:extLst/>
          </a:blip>
          <a:srcRect l="31737" t="0" r="25899" b="0"/>
          <a:stretch>
            <a:fillRect/>
          </a:stretch>
        </p:blipFill>
        <p:spPr>
          <a:xfrm>
            <a:off x="16624548" y="-40865"/>
            <a:ext cx="7794010" cy="13798491"/>
          </a:xfrm>
          <a:prstGeom prst="rect">
            <a:avLst/>
          </a:prstGeom>
          <a:ln w="12700">
            <a:miter lim="400000"/>
          </a:ln>
        </p:spPr>
      </p:pic>
      <p:sp>
        <p:nvSpPr>
          <p:cNvPr id="589" name="Line"/>
          <p:cNvSpPr/>
          <p:nvPr/>
        </p:nvSpPr>
        <p:spPr>
          <a:xfrm flipV="1">
            <a:off x="18577682" y="210338"/>
            <a:ext cx="1" cy="9686180"/>
          </a:xfrm>
          <a:prstGeom prst="line">
            <a:avLst/>
          </a:prstGeom>
          <a:ln w="203200">
            <a:solidFill>
              <a:srgbClr val="000000"/>
            </a:solidFill>
            <a:miter lim="400000"/>
          </a:ln>
        </p:spPr>
        <p:txBody>
          <a:bodyPr lIns="0" tIns="0" rIns="0" bIns="0"/>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90" name="Line"/>
          <p:cNvSpPr/>
          <p:nvPr/>
        </p:nvSpPr>
        <p:spPr>
          <a:xfrm flipV="1">
            <a:off x="21899526" y="210338"/>
            <a:ext cx="1" cy="9686180"/>
          </a:xfrm>
          <a:prstGeom prst="line">
            <a:avLst/>
          </a:prstGeom>
          <a:ln w="203200">
            <a:solidFill>
              <a:srgbClr val="000000"/>
            </a:solidFill>
            <a:miter lim="400000"/>
          </a:ln>
        </p:spPr>
        <p:txBody>
          <a:bodyPr lIns="0" tIns="0" rIns="0" bIns="0"/>
          <a:lstStyle/>
          <a:p>
            <a:pPr defTabSz="821531">
              <a:defRPr b="0"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84"/>
                                        </p:tgtEl>
                                        <p:attrNameLst>
                                          <p:attrName>style.visibility</p:attrName>
                                        </p:attrNameLst>
                                      </p:cBhvr>
                                      <p:to>
                                        <p:strVal val="visible"/>
                                      </p:to>
                                    </p:set>
                                    <p:animEffect filter="wipe(up)" transition="in">
                                      <p:cBhvr>
                                        <p:cTn id="7" dur="2000"/>
                                        <p:tgtEl>
                                          <p:spTgt spid="584"/>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4" presetID="22" grpId="2" fill="hold">
                                  <p:stCondLst>
                                    <p:cond delay="0"/>
                                  </p:stCondLst>
                                  <p:iterate type="el" backwards="0">
                                    <p:tmAbs val="0"/>
                                  </p:iterate>
                                  <p:childTnLst>
                                    <p:animEffect filter="wipe(down)" transition="out">
                                      <p:cBhvr>
                                        <p:cTn id="11" dur="4000" fill="hold"/>
                                        <p:tgtEl>
                                          <p:spTgt spid="589"/>
                                        </p:tgtEl>
                                      </p:cBhvr>
                                    </p:animEffect>
                                    <p:set>
                                      <p:cBhvr>
                                        <p:cTn id="12" fill="hold">
                                          <p:stCondLst>
                                            <p:cond delay="3999"/>
                                          </p:stCondLst>
                                        </p:cTn>
                                        <p:tgtEl>
                                          <p:spTgt spid="589"/>
                                        </p:tgtEl>
                                        <p:attrNameLst>
                                          <p:attrName>style.visibility</p:attrName>
                                        </p:attrNameLst>
                                      </p:cBhvr>
                                      <p:to>
                                        <p:strVal val="hidden"/>
                                      </p:to>
                                    </p:set>
                                  </p:childTnLst>
                                </p:cTn>
                              </p:par>
                            </p:childTnLst>
                          </p:cTn>
                        </p:par>
                        <p:par>
                          <p:cTn id="13" fill="hold">
                            <p:stCondLst>
                              <p:cond delay="4000"/>
                            </p:stCondLst>
                            <p:childTnLst>
                              <p:par>
                                <p:cTn id="14" presetClass="exit" nodeType="afterEffect" presetSubtype="4" presetID="22" grpId="3" fill="hold">
                                  <p:stCondLst>
                                    <p:cond delay="0"/>
                                  </p:stCondLst>
                                  <p:iterate type="el" backwards="0">
                                    <p:tmAbs val="0"/>
                                  </p:iterate>
                                  <p:childTnLst>
                                    <p:animEffect filter="wipe(down)" transition="out">
                                      <p:cBhvr>
                                        <p:cTn id="15" dur="4000" fill="hold"/>
                                        <p:tgtEl>
                                          <p:spTgt spid="590"/>
                                        </p:tgtEl>
                                      </p:cBhvr>
                                    </p:animEffect>
                                    <p:set>
                                      <p:cBhvr>
                                        <p:cTn id="16" fill="hold">
                                          <p:stCondLst>
                                            <p:cond delay="3999"/>
                                          </p:stCondLst>
                                        </p:cTn>
                                        <p:tgtEl>
                                          <p:spTgt spid="590"/>
                                        </p:tgtEl>
                                        <p:attrNameLst>
                                          <p:attrName>style.visibility</p:attrName>
                                        </p:attrNameLst>
                                      </p:cBhvr>
                                      <p:to>
                                        <p:strVal val="hidden"/>
                                      </p:to>
                                    </p:set>
                                  </p:childTnLst>
                                </p:cTn>
                              </p:par>
                            </p:childTnLst>
                          </p:cTn>
                        </p:par>
                        <p:par>
                          <p:cTn id="17" fill="hold">
                            <p:stCondLst>
                              <p:cond delay="8000"/>
                            </p:stCondLst>
                            <p:childTnLst>
                              <p:par>
                                <p:cTn id="18" presetClass="entr" nodeType="afterEffect" presetID="9" grpId="4" fill="hold">
                                  <p:stCondLst>
                                    <p:cond delay="0"/>
                                  </p:stCondLst>
                                  <p:iterate type="el" backwards="0">
                                    <p:tmAbs val="0"/>
                                  </p:iterate>
                                  <p:childTnLst>
                                    <p:set>
                                      <p:cBhvr>
                                        <p:cTn id="19" fill="hold"/>
                                        <p:tgtEl>
                                          <p:spTgt spid="588"/>
                                        </p:tgtEl>
                                        <p:attrNameLst>
                                          <p:attrName>style.visibility</p:attrName>
                                        </p:attrNameLst>
                                      </p:cBhvr>
                                      <p:to>
                                        <p:strVal val="visible"/>
                                      </p:to>
                                    </p:set>
                                    <p:animEffect filter="dissolve" transition="in">
                                      <p:cBhvr>
                                        <p:cTn id="20" dur="4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0" grpId="3"/>
      <p:bldP build="whole" bldLvl="1" animBg="1" rev="0" advAuto="0" spid="588" grpId="4"/>
      <p:bldP build="whole" bldLvl="1" animBg="1" rev="0" advAuto="0" spid="589" grpId="2"/>
      <p:bldP build="whole" bldLvl="1" animBg="1" rev="0" advAuto="0" spid="58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Rectangle"/>
          <p:cNvSpPr/>
          <p:nvPr/>
        </p:nvSpPr>
        <p:spPr>
          <a:xfrm>
            <a:off x="335138" y="11389490"/>
            <a:ext cx="3386668" cy="2218267"/>
          </a:xfrm>
          <a:prstGeom prst="rect">
            <a:avLst/>
          </a:prstGeom>
          <a:solidFill>
            <a:srgbClr val="FFFFFF"/>
          </a:solidFill>
          <a:ln w="12700">
            <a:miter lim="400000"/>
          </a:ln>
        </p:spPr>
        <p:txBody>
          <a:bodyPr lIns="121919" tIns="121919" rIns="121919" bIns="121919" anchor="ctr"/>
          <a:lstStyle/>
          <a:p>
            <a:pPr algn="l" defTabSz="1219200">
              <a:defRPr b="0" sz="4800">
                <a:latin typeface="Arial"/>
                <a:ea typeface="Arial"/>
                <a:cs typeface="Arial"/>
                <a:sym typeface="Arial"/>
              </a:defRPr>
            </a:pP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4" name="Meten van grondwatersnelheid met DTS langs glasvezelkabels die in de bodem geduwd zijn"/>
          <p:cNvSpPr txBox="1"/>
          <p:nvPr>
            <p:ph type="title"/>
          </p:nvPr>
        </p:nvSpPr>
        <p:spPr>
          <a:xfrm>
            <a:off x="2737982" y="743525"/>
            <a:ext cx="18908036" cy="2286001"/>
          </a:xfrm>
          <a:prstGeom prst="rect">
            <a:avLst/>
          </a:prstGeom>
        </p:spPr>
        <p:txBody>
          <a:bodyPr/>
          <a:lstStyle/>
          <a:p>
            <a:pPr lvl="1" indent="0" algn="l" defTabSz="902208">
              <a:defRPr sz="7104">
                <a:solidFill>
                  <a:srgbClr val="00A6D6"/>
                </a:solidFill>
                <a:latin typeface="Arial"/>
                <a:ea typeface="Arial"/>
                <a:cs typeface="Arial"/>
                <a:sym typeface="Arial"/>
              </a:defRPr>
            </a:pPr>
            <a:r>
              <a:t>Meten van grondwatersnelheid met DTS langs glasvezelkabels die in de bodem geduwd zijn</a:t>
            </a:r>
          </a:p>
        </p:txBody>
      </p:sp>
      <p:pic>
        <p:nvPicPr>
          <p:cNvPr id="595" name="tudelft_logo.png" descr="tudelft_logo.png"/>
          <p:cNvPicPr>
            <a:picLocks noChangeAspect="1"/>
          </p:cNvPicPr>
          <p:nvPr/>
        </p:nvPicPr>
        <p:blipFill>
          <a:blip r:embed="rId2">
            <a:extLst/>
          </a:blip>
          <a:srcRect l="0" t="0" r="0" b="0"/>
          <a:stretch>
            <a:fillRect/>
          </a:stretch>
        </p:blipFill>
        <p:spPr>
          <a:xfrm>
            <a:off x="471845" y="11829879"/>
            <a:ext cx="4495123" cy="1255812"/>
          </a:xfrm>
          <a:prstGeom prst="rect">
            <a:avLst/>
          </a:prstGeom>
          <a:ln w="12700">
            <a:miter lim="400000"/>
          </a:ln>
        </p:spPr>
      </p:pic>
      <p:pic>
        <p:nvPicPr>
          <p:cNvPr id="596" name="logoArtesia600x1200.png" descr="logoArtesia600x1200.png"/>
          <p:cNvPicPr>
            <a:picLocks noChangeAspect="1"/>
          </p:cNvPicPr>
          <p:nvPr/>
        </p:nvPicPr>
        <p:blipFill>
          <a:blip r:embed="rId3">
            <a:extLst/>
          </a:blip>
          <a:srcRect l="0" t="4944" r="0" b="4944"/>
          <a:stretch>
            <a:fillRect/>
          </a:stretch>
        </p:blipFill>
        <p:spPr>
          <a:xfrm>
            <a:off x="5508826" y="11090337"/>
            <a:ext cx="5487020" cy="2472195"/>
          </a:xfrm>
          <a:prstGeom prst="rect">
            <a:avLst/>
          </a:prstGeom>
          <a:ln w="12700">
            <a:miter lim="400000"/>
          </a:ln>
        </p:spPr>
      </p:pic>
      <p:pic>
        <p:nvPicPr>
          <p:cNvPr id="597" name="Logo WP_woordbeeld.jpg" descr="Logo WP_woordbeeld.jpg"/>
          <p:cNvPicPr>
            <a:picLocks noChangeAspect="1"/>
          </p:cNvPicPr>
          <p:nvPr/>
        </p:nvPicPr>
        <p:blipFill>
          <a:blip r:embed="rId4">
            <a:extLst/>
          </a:blip>
          <a:srcRect l="0" t="38387" r="0" b="0"/>
          <a:stretch>
            <a:fillRect/>
          </a:stretch>
        </p:blipFill>
        <p:spPr>
          <a:xfrm>
            <a:off x="11267590" y="11362096"/>
            <a:ext cx="8058522" cy="2394665"/>
          </a:xfrm>
          <a:prstGeom prst="rect">
            <a:avLst/>
          </a:prstGeom>
          <a:ln w="12700">
            <a:miter lim="400000"/>
          </a:ln>
        </p:spPr>
      </p:pic>
      <p:grpSp>
        <p:nvGrpSpPr>
          <p:cNvPr id="642" name="Group"/>
          <p:cNvGrpSpPr/>
          <p:nvPr/>
        </p:nvGrpSpPr>
        <p:grpSpPr>
          <a:xfrm>
            <a:off x="7164152" y="3791745"/>
            <a:ext cx="10055696" cy="6808132"/>
            <a:chOff x="0" y="0"/>
            <a:chExt cx="10055695" cy="6808130"/>
          </a:xfrm>
        </p:grpSpPr>
        <p:sp>
          <p:nvSpPr>
            <p:cNvPr id="598" name="720"/>
            <p:cNvSpPr/>
            <p:nvPr/>
          </p:nvSpPr>
          <p:spPr>
            <a:xfrm>
              <a:off x="21372" y="1589713"/>
              <a:ext cx="8938989" cy="5218418"/>
            </a:xfrm>
            <a:prstGeom prst="rect">
              <a:avLst/>
            </a:prstGeom>
            <a:blipFill rotWithShape="1">
              <a:blip r:embed="rId5"/>
              <a:srcRect l="0" t="0" r="0" b="0"/>
              <a:tile tx="0" ty="0" sx="100000" sy="100000" flip="none" algn="tl"/>
            </a:blipFill>
            <a:ln w="12700" cap="flat">
              <a:noFill/>
              <a:miter lim="400000"/>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sp>
          <p:nvSpPr>
            <p:cNvPr id="599" name="Shape"/>
            <p:cNvSpPr/>
            <p:nvPr/>
          </p:nvSpPr>
          <p:spPr>
            <a:xfrm>
              <a:off x="-1" y="1657393"/>
              <a:ext cx="8960363" cy="5148958"/>
            </a:xfrm>
            <a:custGeom>
              <a:avLst/>
              <a:gdLst/>
              <a:ahLst/>
              <a:cxnLst>
                <a:cxn ang="0">
                  <a:pos x="wd2" y="hd2"/>
                </a:cxn>
                <a:cxn ang="5400000">
                  <a:pos x="wd2" y="hd2"/>
                </a:cxn>
                <a:cxn ang="10800000">
                  <a:pos x="wd2" y="hd2"/>
                </a:cxn>
                <a:cxn ang="16200000">
                  <a:pos x="wd2" y="hd2"/>
                </a:cxn>
              </a:cxnLst>
              <a:rect l="0" t="0" r="r" b="b"/>
              <a:pathLst>
                <a:path w="21579" h="21600" fill="norm" stroke="1" extrusionOk="0">
                  <a:moveTo>
                    <a:pt x="19" y="1015"/>
                  </a:moveTo>
                  <a:lnTo>
                    <a:pt x="2233" y="41"/>
                  </a:lnTo>
                  <a:lnTo>
                    <a:pt x="3934" y="0"/>
                  </a:lnTo>
                  <a:cubicBezTo>
                    <a:pt x="5185" y="332"/>
                    <a:pt x="8486" y="1042"/>
                    <a:pt x="9737" y="2030"/>
                  </a:cubicBezTo>
                  <a:cubicBezTo>
                    <a:pt x="10988" y="3018"/>
                    <a:pt x="11104" y="5258"/>
                    <a:pt x="11438" y="5928"/>
                  </a:cubicBezTo>
                  <a:lnTo>
                    <a:pt x="11602" y="5928"/>
                  </a:lnTo>
                  <a:cubicBezTo>
                    <a:pt x="11854" y="5305"/>
                    <a:pt x="11796" y="3336"/>
                    <a:pt x="12837" y="2355"/>
                  </a:cubicBezTo>
                  <a:cubicBezTo>
                    <a:pt x="13878" y="1374"/>
                    <a:pt x="16713" y="413"/>
                    <a:pt x="17847" y="41"/>
                  </a:cubicBezTo>
                  <a:lnTo>
                    <a:pt x="19642" y="122"/>
                  </a:lnTo>
                  <a:lnTo>
                    <a:pt x="21576" y="731"/>
                  </a:lnTo>
                  <a:cubicBezTo>
                    <a:pt x="21574" y="5227"/>
                    <a:pt x="21580" y="17059"/>
                    <a:pt x="21578" y="21556"/>
                  </a:cubicBezTo>
                  <a:lnTo>
                    <a:pt x="19" y="21600"/>
                  </a:lnTo>
                  <a:cubicBezTo>
                    <a:pt x="11" y="17215"/>
                    <a:pt x="-20" y="5400"/>
                    <a:pt x="19" y="1015"/>
                  </a:cubicBezTo>
                  <a:close/>
                </a:path>
              </a:pathLst>
            </a:custGeom>
            <a:solidFill>
              <a:srgbClr val="99CCFF">
                <a:alpha val="39999"/>
              </a:srgbClr>
            </a:solidFill>
            <a:ln w="12700" cap="flat">
              <a:noFill/>
              <a:miter lim="400000"/>
            </a:ln>
            <a:effectLst/>
          </p:spPr>
          <p:txBody>
            <a:bodyPr wrap="square" lIns="69742" tIns="69742" rIns="69742" bIns="69742" numCol="1" anchor="ctr">
              <a:noAutofit/>
            </a:bodyPr>
            <a:lstStyle/>
            <a:p>
              <a:pPr algn="l" defTabSz="1285875">
                <a:defRPr b="0" sz="2400">
                  <a:latin typeface="Arial"/>
                  <a:ea typeface="Arial"/>
                  <a:cs typeface="Arial"/>
                  <a:sym typeface="Arial"/>
                </a:defRPr>
              </a:pPr>
            </a:p>
          </p:txBody>
        </p:sp>
        <p:sp>
          <p:nvSpPr>
            <p:cNvPr id="600" name="720"/>
            <p:cNvSpPr/>
            <p:nvPr/>
          </p:nvSpPr>
          <p:spPr>
            <a:xfrm>
              <a:off x="21372" y="380394"/>
              <a:ext cx="9984454" cy="1212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793" y="0"/>
                  </a:lnTo>
                  <a:lnTo>
                    <a:pt x="21600" y="173"/>
                  </a:lnTo>
                  <a:lnTo>
                    <a:pt x="19334" y="21600"/>
                  </a:lnTo>
                  <a:lnTo>
                    <a:pt x="0" y="21600"/>
                  </a:lnTo>
                  <a:close/>
                </a:path>
              </a:pathLst>
            </a:custGeom>
            <a:blipFill rotWithShape="1">
              <a:blip r:embed="rId5"/>
              <a:srcRect l="0" t="0" r="0" b="0"/>
              <a:tile tx="0" ty="0" sx="100000" sy="100000" flip="none" algn="tl"/>
            </a:blipFill>
            <a:ln w="12700" cap="flat">
              <a:noFill/>
              <a:miter lim="400000"/>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1" name="Rectangle"/>
            <p:cNvSpPr/>
            <p:nvPr/>
          </p:nvSpPr>
          <p:spPr>
            <a:xfrm>
              <a:off x="8960360" y="1596837"/>
              <a:ext cx="242221" cy="4000194"/>
            </a:xfrm>
            <a:prstGeom prst="rect">
              <a:avLst/>
            </a:prstGeom>
            <a:solidFill>
              <a:srgbClr val="FFFFFF"/>
            </a:solidFill>
            <a:ln w="12700" cap="flat">
              <a:noFill/>
              <a:miter lim="400000"/>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sp>
          <p:nvSpPr>
            <p:cNvPr id="602" name="Shape"/>
            <p:cNvSpPr/>
            <p:nvPr/>
          </p:nvSpPr>
          <p:spPr>
            <a:xfrm>
              <a:off x="7435800" y="442730"/>
              <a:ext cx="2019689" cy="1212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68"/>
                  </a:moveTo>
                  <a:lnTo>
                    <a:pt x="7486" y="21600"/>
                  </a:lnTo>
                  <a:lnTo>
                    <a:pt x="7771" y="20744"/>
                  </a:lnTo>
                  <a:lnTo>
                    <a:pt x="21600" y="0"/>
                  </a:lnTo>
                  <a:lnTo>
                    <a:pt x="16971" y="95"/>
                  </a:lnTo>
                  <a:lnTo>
                    <a:pt x="0" y="21568"/>
                  </a:lnTo>
                  <a:close/>
                </a:path>
              </a:pathLst>
            </a:custGeom>
            <a:solidFill>
              <a:srgbClr val="6699FF"/>
            </a:solid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3" name="720"/>
            <p:cNvSpPr/>
            <p:nvPr/>
          </p:nvSpPr>
          <p:spPr>
            <a:xfrm>
              <a:off x="7393054" y="367926"/>
              <a:ext cx="1647454" cy="1285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0" y="21600"/>
                  </a:moveTo>
                  <a:lnTo>
                    <a:pt x="21600" y="1257"/>
                  </a:lnTo>
                  <a:lnTo>
                    <a:pt x="21086" y="0"/>
                  </a:lnTo>
                  <a:lnTo>
                    <a:pt x="0" y="20553"/>
                  </a:lnTo>
                  <a:lnTo>
                    <a:pt x="420" y="21600"/>
                  </a:lnTo>
                  <a:close/>
                </a:path>
              </a:pathLst>
            </a:custGeom>
            <a:blipFill rotWithShape="1">
              <a:blip r:embed="rId5"/>
              <a:srcRect l="0" t="0" r="0" b="0"/>
              <a:tile tx="0" ty="0" sx="100000" sy="100000" flip="none" algn="tl"/>
            </a:blip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4" name="Shape"/>
            <p:cNvSpPr/>
            <p:nvPr/>
          </p:nvSpPr>
          <p:spPr>
            <a:xfrm>
              <a:off x="935040" y="432044"/>
              <a:ext cx="2302873" cy="1223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69"/>
                  </a:moveTo>
                  <a:lnTo>
                    <a:pt x="6565" y="21600"/>
                  </a:lnTo>
                  <a:lnTo>
                    <a:pt x="6816" y="20751"/>
                  </a:lnTo>
                  <a:lnTo>
                    <a:pt x="21600" y="0"/>
                  </a:lnTo>
                  <a:lnTo>
                    <a:pt x="17841" y="0"/>
                  </a:lnTo>
                  <a:lnTo>
                    <a:pt x="0" y="21569"/>
                  </a:lnTo>
                  <a:close/>
                </a:path>
              </a:pathLst>
            </a:custGeom>
            <a:solidFill>
              <a:srgbClr val="6699FF"/>
            </a:solid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5" name="720"/>
            <p:cNvSpPr/>
            <p:nvPr/>
          </p:nvSpPr>
          <p:spPr>
            <a:xfrm>
              <a:off x="892295" y="373270"/>
              <a:ext cx="1944886" cy="1280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6" y="21600"/>
                  </a:moveTo>
                  <a:lnTo>
                    <a:pt x="21600" y="901"/>
                  </a:lnTo>
                  <a:lnTo>
                    <a:pt x="21363" y="0"/>
                  </a:lnTo>
                  <a:lnTo>
                    <a:pt x="0" y="20549"/>
                  </a:lnTo>
                  <a:lnTo>
                    <a:pt x="356" y="21600"/>
                  </a:lnTo>
                  <a:close/>
                </a:path>
              </a:pathLst>
            </a:custGeom>
            <a:blipFill rotWithShape="1">
              <a:blip r:embed="rId5"/>
              <a:srcRect l="0" t="0" r="0" b="0"/>
              <a:tile tx="0" ty="0" sx="100000" sy="100000" flip="none" algn="tl"/>
            </a:blip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6" name="Shape"/>
            <p:cNvSpPr/>
            <p:nvPr/>
          </p:nvSpPr>
          <p:spPr>
            <a:xfrm>
              <a:off x="9031601" y="353679"/>
              <a:ext cx="523624" cy="81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70"/>
                  </a:moveTo>
                  <a:lnTo>
                    <a:pt x="1616" y="21600"/>
                  </a:lnTo>
                  <a:lnTo>
                    <a:pt x="18294" y="21600"/>
                  </a:lnTo>
                  <a:lnTo>
                    <a:pt x="21600" y="0"/>
                  </a:lnTo>
                  <a:lnTo>
                    <a:pt x="0" y="470"/>
                  </a:lnTo>
                  <a:close/>
                </a:path>
              </a:pathLst>
            </a:custGeom>
            <a:solidFill>
              <a:srgbClr val="FFFFFF"/>
            </a:solidFill>
            <a:ln w="12700" cap="flat">
              <a:noFill/>
              <a:miter lim="400000"/>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07" name="Line"/>
            <p:cNvSpPr/>
            <p:nvPr/>
          </p:nvSpPr>
          <p:spPr>
            <a:xfrm flipV="1">
              <a:off x="9446580" y="382175"/>
              <a:ext cx="60556" cy="64118"/>
            </a:xfrm>
            <a:prstGeom prst="line">
              <a:avLst/>
            </a:prstGeom>
            <a:noFill/>
            <a:ln w="3175" cap="flat">
              <a:solidFill>
                <a:srgbClr val="000000"/>
              </a:solidFill>
              <a:prstDash val="solid"/>
              <a:round/>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pic>
          <p:nvPicPr>
            <p:cNvPr id="608" name="Untitled-2" descr="Untitled-2"/>
            <p:cNvPicPr>
              <a:picLocks noChangeAspect="1"/>
            </p:cNvPicPr>
            <p:nvPr/>
          </p:nvPicPr>
          <p:blipFill>
            <a:blip r:embed="rId6">
              <a:extLst/>
            </a:blip>
            <a:srcRect l="0" t="0" r="0" b="3947"/>
            <a:stretch>
              <a:fillRect/>
            </a:stretch>
          </p:blipFill>
          <p:spPr>
            <a:xfrm>
              <a:off x="5193482" y="603023"/>
              <a:ext cx="566369" cy="493346"/>
            </a:xfrm>
            <a:prstGeom prst="rect">
              <a:avLst/>
            </a:prstGeom>
            <a:ln w="12700" cap="flat">
              <a:noFill/>
              <a:miter lim="400000"/>
            </a:ln>
            <a:effectLst/>
          </p:spPr>
        </p:pic>
        <p:pic>
          <p:nvPicPr>
            <p:cNvPr id="609" name="Untitled-2" descr="Untitled-2"/>
            <p:cNvPicPr>
              <a:picLocks noChangeAspect="1"/>
            </p:cNvPicPr>
            <p:nvPr/>
          </p:nvPicPr>
          <p:blipFill>
            <a:blip r:embed="rId6">
              <a:extLst/>
            </a:blip>
            <a:srcRect l="0" t="0" r="0" b="3947"/>
            <a:stretch>
              <a:fillRect/>
            </a:stretch>
          </p:blipFill>
          <p:spPr>
            <a:xfrm>
              <a:off x="5839996" y="212977"/>
              <a:ext cx="484441" cy="422105"/>
            </a:xfrm>
            <a:prstGeom prst="rect">
              <a:avLst/>
            </a:prstGeom>
            <a:ln w="12700" cap="flat">
              <a:noFill/>
              <a:miter lim="400000"/>
            </a:ln>
            <a:effectLst/>
          </p:spPr>
        </p:pic>
        <p:sp>
          <p:nvSpPr>
            <p:cNvPr id="610" name="Streepjes verticaal"/>
            <p:cNvSpPr/>
            <p:nvPr/>
          </p:nvSpPr>
          <p:spPr>
            <a:xfrm>
              <a:off x="4685889" y="4086716"/>
              <a:ext cx="167417" cy="92615"/>
            </a:xfrm>
            <a:prstGeom prst="ellipse">
              <a:avLst/>
            </a:prstGeom>
            <a:blipFill rotWithShape="1">
              <a:blip r:embed="rId7"/>
              <a:srcRect l="0" t="0" r="0" b="0"/>
              <a:tile tx="0" ty="0" sx="100000" sy="100000" flip="none" algn="tl"/>
            </a:blipFill>
            <a:ln w="3175" cap="flat">
              <a:solidFill>
                <a:srgbClr val="000000"/>
              </a:solidFill>
              <a:prstDash val="solid"/>
              <a:round/>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sp>
          <p:nvSpPr>
            <p:cNvPr id="611" name="Rectangle"/>
            <p:cNvSpPr/>
            <p:nvPr/>
          </p:nvSpPr>
          <p:spPr>
            <a:xfrm>
              <a:off x="4687669" y="1600399"/>
              <a:ext cx="162075" cy="2525502"/>
            </a:xfrm>
            <a:prstGeom prst="rect">
              <a:avLst/>
            </a:prstGeom>
            <a:solidFill>
              <a:srgbClr val="7F7F7F"/>
            </a:solidFill>
            <a:ln w="3175" cap="flat">
              <a:solidFill>
                <a:srgbClr val="000000"/>
              </a:solidFill>
              <a:prstDash val="solid"/>
              <a:round/>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sp>
          <p:nvSpPr>
            <p:cNvPr id="612" name="Streepjes verticaal"/>
            <p:cNvSpPr/>
            <p:nvPr/>
          </p:nvSpPr>
          <p:spPr>
            <a:xfrm>
              <a:off x="4696575" y="3030566"/>
              <a:ext cx="146046" cy="1111364"/>
            </a:xfrm>
            <a:prstGeom prst="rect">
              <a:avLst/>
            </a:prstGeom>
            <a:blipFill rotWithShape="1">
              <a:blip r:embed="rId7"/>
              <a:srcRect l="0" t="0" r="0" b="0"/>
              <a:tile tx="0" ty="0" sx="100000" sy="100000" flip="none" algn="tl"/>
            </a:blipFill>
            <a:ln w="12700" cap="flat">
              <a:noFill/>
              <a:miter lim="400000"/>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sp>
          <p:nvSpPr>
            <p:cNvPr id="613" name="Oval"/>
            <p:cNvSpPr/>
            <p:nvPr/>
          </p:nvSpPr>
          <p:spPr>
            <a:xfrm>
              <a:off x="4691231" y="2991383"/>
              <a:ext cx="154951" cy="135359"/>
            </a:xfrm>
            <a:prstGeom prst="ellipse">
              <a:avLst/>
            </a:prstGeom>
            <a:solidFill>
              <a:srgbClr val="808080"/>
            </a:solidFill>
            <a:ln w="12700" cap="flat">
              <a:noFill/>
              <a:miter lim="400000"/>
            </a:ln>
            <a:effectLst/>
          </p:spPr>
          <p:txBody>
            <a:bodyPr wrap="square" lIns="69742" tIns="69742" rIns="69742" bIns="69742" numCol="1" anchor="ctr">
              <a:noAutofit/>
            </a:bodyPr>
            <a:lstStyle/>
            <a:p>
              <a:pPr algn="l" defTabSz="1646695">
                <a:defRPr b="0" sz="2800">
                  <a:latin typeface="Calibri"/>
                  <a:ea typeface="Calibri"/>
                  <a:cs typeface="Calibri"/>
                  <a:sym typeface="Calibri"/>
                </a:defRPr>
              </a:pPr>
            </a:p>
          </p:txBody>
        </p:sp>
        <p:pic>
          <p:nvPicPr>
            <p:cNvPr id="614" name="Untitled-2" descr="Untitled-2"/>
            <p:cNvPicPr>
              <a:picLocks noChangeAspect="1"/>
            </p:cNvPicPr>
            <p:nvPr/>
          </p:nvPicPr>
          <p:blipFill>
            <a:blip r:embed="rId6">
              <a:extLst/>
            </a:blip>
            <a:srcRect l="0" t="0" r="0" b="4209"/>
            <a:stretch>
              <a:fillRect/>
            </a:stretch>
          </p:blipFill>
          <p:spPr>
            <a:xfrm>
              <a:off x="4384895" y="1028689"/>
              <a:ext cx="746253" cy="648296"/>
            </a:xfrm>
            <a:prstGeom prst="rect">
              <a:avLst/>
            </a:prstGeom>
            <a:ln w="12700" cap="flat">
              <a:noFill/>
              <a:miter lim="400000"/>
            </a:ln>
            <a:effectLst/>
          </p:spPr>
        </p:pic>
        <p:sp>
          <p:nvSpPr>
            <p:cNvPr id="615" name="Line"/>
            <p:cNvSpPr/>
            <p:nvPr/>
          </p:nvSpPr>
          <p:spPr>
            <a:xfrm flipH="1">
              <a:off x="4757130" y="0"/>
              <a:ext cx="484441" cy="150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path>
              </a:pathLst>
            </a:custGeom>
            <a:noFill/>
            <a:ln w="25400" cap="flat">
              <a:solidFill>
                <a:srgbClr val="0000FF"/>
              </a:solidFill>
              <a:prstDash val="solid"/>
              <a:round/>
              <a:tailEnd type="stealth"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16" name="Shape"/>
            <p:cNvSpPr/>
            <p:nvPr/>
          </p:nvSpPr>
          <p:spPr>
            <a:xfrm>
              <a:off x="924354" y="1653830"/>
              <a:ext cx="715975" cy="484591"/>
            </a:xfrm>
            <a:custGeom>
              <a:avLst/>
              <a:gdLst/>
              <a:ahLst/>
              <a:cxnLst>
                <a:cxn ang="0">
                  <a:pos x="wd2" y="hd2"/>
                </a:cxn>
                <a:cxn ang="5400000">
                  <a:pos x="wd2" y="hd2"/>
                </a:cxn>
                <a:cxn ang="10800000">
                  <a:pos x="wd2" y="hd2"/>
                </a:cxn>
                <a:cxn ang="16200000">
                  <a:pos x="wd2" y="hd2"/>
                </a:cxn>
              </a:cxnLst>
              <a:rect l="0" t="0" r="r" b="b"/>
              <a:pathLst>
                <a:path w="21600" h="21294" fill="norm" stroke="1" extrusionOk="0">
                  <a:moveTo>
                    <a:pt x="0" y="155"/>
                  </a:moveTo>
                  <a:cubicBezTo>
                    <a:pt x="1934" y="6294"/>
                    <a:pt x="4675" y="20978"/>
                    <a:pt x="9779" y="21289"/>
                  </a:cubicBezTo>
                  <a:cubicBezTo>
                    <a:pt x="14884" y="21600"/>
                    <a:pt x="19504" y="4973"/>
                    <a:pt x="21600" y="0"/>
                  </a:cubicBezTo>
                  <a:cubicBezTo>
                    <a:pt x="21600" y="0"/>
                    <a:pt x="0" y="155"/>
                    <a:pt x="0" y="155"/>
                  </a:cubicBezTo>
                  <a:close/>
                </a:path>
              </a:pathLst>
            </a:custGeom>
            <a:solidFill>
              <a:srgbClr val="3366FF"/>
            </a:solid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17" name="Shape"/>
            <p:cNvSpPr/>
            <p:nvPr/>
          </p:nvSpPr>
          <p:spPr>
            <a:xfrm>
              <a:off x="7425114" y="1653830"/>
              <a:ext cx="715975" cy="484591"/>
            </a:xfrm>
            <a:custGeom>
              <a:avLst/>
              <a:gdLst/>
              <a:ahLst/>
              <a:cxnLst>
                <a:cxn ang="0">
                  <a:pos x="wd2" y="hd2"/>
                </a:cxn>
                <a:cxn ang="5400000">
                  <a:pos x="wd2" y="hd2"/>
                </a:cxn>
                <a:cxn ang="10800000">
                  <a:pos x="wd2" y="hd2"/>
                </a:cxn>
                <a:cxn ang="16200000">
                  <a:pos x="wd2" y="hd2"/>
                </a:cxn>
              </a:cxnLst>
              <a:rect l="0" t="0" r="r" b="b"/>
              <a:pathLst>
                <a:path w="21600" h="21294" fill="norm" stroke="1" extrusionOk="0">
                  <a:moveTo>
                    <a:pt x="0" y="155"/>
                  </a:moveTo>
                  <a:cubicBezTo>
                    <a:pt x="1934" y="6294"/>
                    <a:pt x="4675" y="20978"/>
                    <a:pt x="9779" y="21289"/>
                  </a:cubicBezTo>
                  <a:cubicBezTo>
                    <a:pt x="14884" y="21600"/>
                    <a:pt x="19504" y="4973"/>
                    <a:pt x="21600" y="0"/>
                  </a:cubicBezTo>
                  <a:cubicBezTo>
                    <a:pt x="21600" y="0"/>
                    <a:pt x="0" y="155"/>
                    <a:pt x="0" y="155"/>
                  </a:cubicBezTo>
                  <a:close/>
                </a:path>
              </a:pathLst>
            </a:custGeom>
            <a:solidFill>
              <a:srgbClr val="3366FF"/>
            </a:solidFill>
            <a:ln w="3175" cap="flat">
              <a:solidFill>
                <a:srgbClr val="000000"/>
              </a:solidFill>
              <a:prstDash val="solid"/>
              <a:roun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18" name="Line"/>
            <p:cNvSpPr/>
            <p:nvPr/>
          </p:nvSpPr>
          <p:spPr>
            <a:xfrm>
              <a:off x="1317961" y="2300344"/>
              <a:ext cx="646515" cy="7266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12" y="2171"/>
                    <a:pt x="2618" y="9582"/>
                    <a:pt x="6188" y="13182"/>
                  </a:cubicBezTo>
                  <a:cubicBezTo>
                    <a:pt x="9759" y="16782"/>
                    <a:pt x="18387" y="19853"/>
                    <a:pt x="21600" y="21600"/>
                  </a:cubicBezTo>
                </a:path>
              </a:pathLst>
            </a:cu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19" name="Line"/>
            <p:cNvSpPr/>
            <p:nvPr/>
          </p:nvSpPr>
          <p:spPr>
            <a:xfrm flipH="1">
              <a:off x="407855" y="2300344"/>
              <a:ext cx="644734" cy="7266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12" y="2171"/>
                    <a:pt x="2618" y="9582"/>
                    <a:pt x="6188" y="13182"/>
                  </a:cubicBezTo>
                  <a:cubicBezTo>
                    <a:pt x="9759" y="16782"/>
                    <a:pt x="18387" y="19853"/>
                    <a:pt x="21600" y="21600"/>
                  </a:cubicBezTo>
                </a:path>
              </a:pathLst>
            </a:cu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0" name="Line"/>
            <p:cNvSpPr/>
            <p:nvPr/>
          </p:nvSpPr>
          <p:spPr>
            <a:xfrm flipH="1">
              <a:off x="1177260" y="2300345"/>
              <a:ext cx="1" cy="968881"/>
            </a:xfrm>
            <a:prstGeom prst="line">
              <a:avLst/>
            </a:pr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grpSp>
          <p:nvGrpSpPr>
            <p:cNvPr id="624" name="Group"/>
            <p:cNvGrpSpPr/>
            <p:nvPr/>
          </p:nvGrpSpPr>
          <p:grpSpPr>
            <a:xfrm>
              <a:off x="7031504" y="2300344"/>
              <a:ext cx="1535249" cy="968881"/>
              <a:chOff x="0" y="0"/>
              <a:chExt cx="1535247" cy="968880"/>
            </a:xfrm>
          </p:grpSpPr>
          <p:sp>
            <p:nvSpPr>
              <p:cNvPr id="621" name="Line"/>
              <p:cNvSpPr/>
              <p:nvPr/>
            </p:nvSpPr>
            <p:spPr>
              <a:xfrm>
                <a:off x="888733" y="-1"/>
                <a:ext cx="646515" cy="726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12" y="2171"/>
                      <a:pt x="2618" y="9582"/>
                      <a:pt x="6188" y="13182"/>
                    </a:cubicBezTo>
                    <a:cubicBezTo>
                      <a:pt x="9759" y="16782"/>
                      <a:pt x="18387" y="19853"/>
                      <a:pt x="21600" y="21600"/>
                    </a:cubicBezTo>
                  </a:path>
                </a:pathLst>
              </a:cu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2" name="Line"/>
              <p:cNvSpPr/>
              <p:nvPr/>
            </p:nvSpPr>
            <p:spPr>
              <a:xfrm flipH="1">
                <a:off x="-1" y="-1"/>
                <a:ext cx="564587" cy="726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12" y="2171"/>
                      <a:pt x="2618" y="9582"/>
                      <a:pt x="6188" y="13182"/>
                    </a:cubicBezTo>
                    <a:cubicBezTo>
                      <a:pt x="9759" y="16782"/>
                      <a:pt x="18387" y="19853"/>
                      <a:pt x="21600" y="21600"/>
                    </a:cubicBezTo>
                  </a:path>
                </a:pathLst>
              </a:cu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3" name="Line"/>
              <p:cNvSpPr/>
              <p:nvPr/>
            </p:nvSpPr>
            <p:spPr>
              <a:xfrm flipH="1">
                <a:off x="726660" y="0"/>
                <a:ext cx="1" cy="968881"/>
              </a:xfrm>
              <a:prstGeom prst="line">
                <a:avLst/>
              </a:prstGeom>
              <a:noFill/>
              <a:ln w="3175" cap="flat">
                <a:solidFill>
                  <a:srgbClr val="0000FF"/>
                </a:solidFill>
                <a:prstDash val="solid"/>
                <a:round/>
                <a:tailEnd type="triangle" w="med" len="med"/>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grpSp>
        <p:sp>
          <p:nvSpPr>
            <p:cNvPr id="625" name="720"/>
            <p:cNvSpPr/>
            <p:nvPr/>
          </p:nvSpPr>
          <p:spPr>
            <a:xfrm>
              <a:off x="8960360" y="360802"/>
              <a:ext cx="1089991" cy="6427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4154"/>
                  </a:lnTo>
                  <a:lnTo>
                    <a:pt x="20776" y="0"/>
                  </a:lnTo>
                  <a:cubicBezTo>
                    <a:pt x="20858" y="3617"/>
                    <a:pt x="21518" y="12631"/>
                    <a:pt x="21600" y="16248"/>
                  </a:cubicBezTo>
                  <a:lnTo>
                    <a:pt x="0" y="21600"/>
                  </a:lnTo>
                  <a:close/>
                </a:path>
              </a:pathLst>
            </a:custGeom>
            <a:blipFill rotWithShape="1">
              <a:blip r:embed="rId5"/>
              <a:srcRect l="0" t="0" r="0" b="0"/>
              <a:tile tx="0" ty="0" sx="100000" sy="100000" flip="none" algn="tl"/>
            </a:blipFill>
            <a:ln w="12700" cap="flat">
              <a:noFill/>
              <a:miter lim="400000"/>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6" name="Shape"/>
            <p:cNvSpPr/>
            <p:nvPr/>
          </p:nvSpPr>
          <p:spPr>
            <a:xfrm>
              <a:off x="8949674" y="574526"/>
              <a:ext cx="1106022" cy="6224701"/>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192" y="21600"/>
                  </a:moveTo>
                  <a:cubicBezTo>
                    <a:pt x="134" y="17895"/>
                    <a:pt x="59" y="8110"/>
                    <a:pt x="0" y="4403"/>
                  </a:cubicBezTo>
                  <a:lnTo>
                    <a:pt x="20922" y="0"/>
                  </a:lnTo>
                  <a:cubicBezTo>
                    <a:pt x="20918" y="3242"/>
                    <a:pt x="21600" y="12772"/>
                    <a:pt x="21596" y="16014"/>
                  </a:cubicBezTo>
                  <a:lnTo>
                    <a:pt x="192" y="21600"/>
                  </a:lnTo>
                  <a:close/>
                </a:path>
              </a:pathLst>
            </a:custGeom>
            <a:solidFill>
              <a:srgbClr val="99CCFF">
                <a:alpha val="39999"/>
              </a:srgbClr>
            </a:solidFill>
            <a:ln w="12700" cap="flat">
              <a:noFill/>
              <a:miter lim="400000"/>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7" name="Shape"/>
            <p:cNvSpPr/>
            <p:nvPr/>
          </p:nvSpPr>
          <p:spPr>
            <a:xfrm>
              <a:off x="2817589" y="353679"/>
              <a:ext cx="523623" cy="81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70"/>
                  </a:moveTo>
                  <a:lnTo>
                    <a:pt x="1616" y="21600"/>
                  </a:lnTo>
                  <a:lnTo>
                    <a:pt x="18294" y="21600"/>
                  </a:lnTo>
                  <a:lnTo>
                    <a:pt x="21600" y="0"/>
                  </a:lnTo>
                  <a:lnTo>
                    <a:pt x="0" y="470"/>
                  </a:lnTo>
                  <a:close/>
                </a:path>
              </a:pathLst>
            </a:custGeom>
            <a:solidFill>
              <a:srgbClr val="FFFFFF"/>
            </a:solidFill>
            <a:ln w="12700" cap="flat">
              <a:noFill/>
              <a:miter lim="400000"/>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28" name="Line"/>
            <p:cNvSpPr/>
            <p:nvPr/>
          </p:nvSpPr>
          <p:spPr>
            <a:xfrm flipV="1">
              <a:off x="3232569" y="382175"/>
              <a:ext cx="60556" cy="64118"/>
            </a:xfrm>
            <a:prstGeom prst="line">
              <a:avLst/>
            </a:prstGeom>
            <a:noFill/>
            <a:ln w="3175" cap="flat">
              <a:solidFill>
                <a:srgbClr val="000000"/>
              </a:solidFill>
              <a:prstDash val="solid"/>
              <a:round/>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sp>
          <p:nvSpPr>
            <p:cNvPr id="629" name="Line"/>
            <p:cNvSpPr/>
            <p:nvPr/>
          </p:nvSpPr>
          <p:spPr>
            <a:xfrm flipH="1">
              <a:off x="3009940" y="1564779"/>
              <a:ext cx="1" cy="4296542"/>
            </a:xfrm>
            <a:prstGeom prst="line">
              <a:avLst/>
            </a:prstGeom>
            <a:noFill/>
            <a:ln w="25400" cap="flat">
              <a:solidFill>
                <a:srgbClr val="FF2600"/>
              </a:solidFill>
              <a:prstDash val="solid"/>
              <a:miter lim="800000"/>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grpSp>
          <p:nvGrpSpPr>
            <p:cNvPr id="634" name="Group"/>
            <p:cNvGrpSpPr/>
            <p:nvPr/>
          </p:nvGrpSpPr>
          <p:grpSpPr>
            <a:xfrm>
              <a:off x="3572745" y="1153361"/>
              <a:ext cx="564588" cy="391827"/>
              <a:chOff x="0" y="0"/>
              <a:chExt cx="564586" cy="391826"/>
            </a:xfrm>
          </p:grpSpPr>
          <p:sp>
            <p:nvSpPr>
              <p:cNvPr id="630" name="Shape"/>
              <p:cNvSpPr/>
              <p:nvPr/>
            </p:nvSpPr>
            <p:spPr>
              <a:xfrm>
                <a:off x="0" y="0"/>
                <a:ext cx="564587" cy="391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lnTo>
                      <a:pt x="0" y="3754"/>
                    </a:lnTo>
                    <a:lnTo>
                      <a:pt x="0" y="21600"/>
                    </a:lnTo>
                    <a:lnTo>
                      <a:pt x="18995" y="21600"/>
                    </a:lnTo>
                    <a:lnTo>
                      <a:pt x="21600" y="17846"/>
                    </a:lnTo>
                    <a:lnTo>
                      <a:pt x="21600" y="0"/>
                    </a:lnTo>
                    <a:close/>
                  </a:path>
                </a:pathLst>
              </a:custGeom>
              <a:solidFill>
                <a:srgbClr val="F2F2F2"/>
              </a:solidFill>
              <a:ln w="3175" cap="flat">
                <a:solidFill>
                  <a:srgbClr val="7F7F7F"/>
                </a:solidFill>
                <a:prstDash val="solid"/>
                <a:round/>
              </a:ln>
              <a:effectLst/>
            </p:spPr>
            <p:txBody>
              <a:bodyPr wrap="square" lIns="69742" tIns="69742" rIns="69742" bIns="69742" numCol="1" anchor="ctr">
                <a:noAutofit/>
              </a:bodyPr>
              <a:lstStyle/>
              <a:p>
                <a:pPr defTabSz="1646695">
                  <a:defRPr b="0" sz="2800">
                    <a:solidFill>
                      <a:srgbClr val="FFFFFF"/>
                    </a:solidFill>
                    <a:latin typeface="Calibri"/>
                    <a:ea typeface="Calibri"/>
                    <a:cs typeface="Calibri"/>
                    <a:sym typeface="Calibri"/>
                  </a:defRPr>
                </a:pPr>
              </a:p>
            </p:txBody>
          </p:sp>
          <p:sp>
            <p:nvSpPr>
              <p:cNvPr id="631" name="Shape"/>
              <p:cNvSpPr/>
              <p:nvPr/>
            </p:nvSpPr>
            <p:spPr>
              <a:xfrm>
                <a:off x="0" y="0"/>
                <a:ext cx="564587" cy="68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lnTo>
                      <a:pt x="0" y="21600"/>
                    </a:lnTo>
                    <a:lnTo>
                      <a:pt x="18995" y="21600"/>
                    </a:lnTo>
                    <a:lnTo>
                      <a:pt x="21600" y="0"/>
                    </a:lnTo>
                    <a:close/>
                  </a:path>
                </a:pathLst>
              </a:custGeom>
              <a:solidFill>
                <a:srgbClr val="F5F5F5"/>
              </a:solidFill>
              <a:ln w="12700" cap="flat">
                <a:noFill/>
                <a:miter lim="400000"/>
              </a:ln>
              <a:effectLst/>
            </p:spPr>
            <p:txBody>
              <a:bodyPr wrap="square" lIns="69742" tIns="69742" rIns="69742" bIns="69742" numCol="1" anchor="ctr">
                <a:noAutofit/>
              </a:bodyPr>
              <a:lstStyle/>
              <a:p>
                <a:pPr defTabSz="1646695">
                  <a:defRPr b="0" sz="2800">
                    <a:solidFill>
                      <a:srgbClr val="FFFFFF"/>
                    </a:solidFill>
                    <a:latin typeface="Calibri"/>
                    <a:ea typeface="Calibri"/>
                    <a:cs typeface="Calibri"/>
                    <a:sym typeface="Calibri"/>
                  </a:defRPr>
                </a:pPr>
              </a:p>
            </p:txBody>
          </p:sp>
          <p:sp>
            <p:nvSpPr>
              <p:cNvPr id="632" name="Shape"/>
              <p:cNvSpPr/>
              <p:nvPr/>
            </p:nvSpPr>
            <p:spPr>
              <a:xfrm>
                <a:off x="496489" y="0"/>
                <a:ext cx="68098" cy="391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754"/>
                    </a:moveTo>
                    <a:lnTo>
                      <a:pt x="0" y="21600"/>
                    </a:lnTo>
                    <a:lnTo>
                      <a:pt x="21600" y="17846"/>
                    </a:lnTo>
                    <a:lnTo>
                      <a:pt x="21600" y="0"/>
                    </a:lnTo>
                    <a:close/>
                  </a:path>
                </a:pathLst>
              </a:custGeom>
              <a:solidFill>
                <a:srgbClr val="C2C2C2"/>
              </a:solidFill>
              <a:ln w="12700" cap="flat">
                <a:noFill/>
                <a:miter lim="400000"/>
              </a:ln>
              <a:effectLst/>
            </p:spPr>
            <p:txBody>
              <a:bodyPr wrap="square" lIns="69742" tIns="69742" rIns="69742" bIns="69742" numCol="1" anchor="ctr">
                <a:noAutofit/>
              </a:bodyPr>
              <a:lstStyle/>
              <a:p>
                <a:pPr defTabSz="1646695">
                  <a:defRPr b="0" sz="2800">
                    <a:solidFill>
                      <a:srgbClr val="FFFFFF"/>
                    </a:solidFill>
                    <a:latin typeface="Calibri"/>
                    <a:ea typeface="Calibri"/>
                    <a:cs typeface="Calibri"/>
                    <a:sym typeface="Calibri"/>
                  </a:defRPr>
                </a:pPr>
              </a:p>
            </p:txBody>
          </p:sp>
          <p:sp>
            <p:nvSpPr>
              <p:cNvPr id="633" name="Shape"/>
              <p:cNvSpPr/>
              <p:nvPr/>
            </p:nvSpPr>
            <p:spPr>
              <a:xfrm>
                <a:off x="0" y="0"/>
                <a:ext cx="564587" cy="391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754"/>
                    </a:moveTo>
                    <a:lnTo>
                      <a:pt x="18995" y="3754"/>
                    </a:lnTo>
                    <a:lnTo>
                      <a:pt x="21600" y="0"/>
                    </a:lnTo>
                    <a:moveTo>
                      <a:pt x="18995" y="3754"/>
                    </a:moveTo>
                    <a:lnTo>
                      <a:pt x="18995" y="21600"/>
                    </a:lnTo>
                  </a:path>
                </a:pathLst>
              </a:custGeom>
              <a:noFill/>
              <a:ln w="3175" cap="flat">
                <a:solidFill>
                  <a:srgbClr val="7F7F7F"/>
                </a:solidFill>
                <a:prstDash val="solid"/>
                <a:round/>
              </a:ln>
              <a:effectLst/>
            </p:spPr>
            <p:txBody>
              <a:bodyPr wrap="square" lIns="69742" tIns="69742" rIns="69742" bIns="69742" numCol="1" anchor="ctr">
                <a:noAutofit/>
              </a:bodyPr>
              <a:lstStyle/>
              <a:p>
                <a:pPr defTabSz="1646695">
                  <a:defRPr b="0" sz="2800">
                    <a:solidFill>
                      <a:srgbClr val="FFFFFF"/>
                    </a:solidFill>
                    <a:latin typeface="Calibri"/>
                    <a:ea typeface="Calibri"/>
                    <a:cs typeface="Calibri"/>
                    <a:sym typeface="Calibri"/>
                  </a:defRPr>
                </a:pPr>
              </a:p>
            </p:txBody>
          </p:sp>
        </p:grpSp>
        <p:sp>
          <p:nvSpPr>
            <p:cNvPr id="635" name="DTS"/>
            <p:cNvSpPr txBox="1"/>
            <p:nvPr/>
          </p:nvSpPr>
          <p:spPr>
            <a:xfrm>
              <a:off x="2804092" y="611043"/>
              <a:ext cx="2099835" cy="7434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9742" tIns="69742" rIns="69742" bIns="69742" numCol="1" anchor="t">
              <a:noAutofit/>
            </a:bodyPr>
            <a:lstStyle>
              <a:lvl1pPr defTabSz="1646695">
                <a:defRPr b="0" sz="3600">
                  <a:latin typeface="Candara"/>
                  <a:ea typeface="Candara"/>
                  <a:cs typeface="Candara"/>
                  <a:sym typeface="Candara"/>
                </a:defRPr>
              </a:lvl1pPr>
            </a:lstStyle>
            <a:p>
              <a:pPr>
                <a:defRPr>
                  <a:latin typeface="Calibri"/>
                  <a:ea typeface="Calibri"/>
                  <a:cs typeface="Calibri"/>
                  <a:sym typeface="Calibri"/>
                </a:defRPr>
              </a:pPr>
              <a:r>
                <a:rPr>
                  <a:latin typeface="Candara"/>
                  <a:ea typeface="Candara"/>
                  <a:cs typeface="Candara"/>
                  <a:sym typeface="Candara"/>
                </a:rPr>
                <a:t>DTS</a:t>
              </a:r>
            </a:p>
          </p:txBody>
        </p:sp>
        <p:sp>
          <p:nvSpPr>
            <p:cNvPr id="636" name="Line"/>
            <p:cNvSpPr/>
            <p:nvPr/>
          </p:nvSpPr>
          <p:spPr>
            <a:xfrm flipH="1">
              <a:off x="3152423" y="1564778"/>
              <a:ext cx="1" cy="3401879"/>
            </a:xfrm>
            <a:prstGeom prst="line">
              <a:avLst/>
            </a:prstGeom>
            <a:noFill/>
            <a:ln w="25400" cap="flat">
              <a:solidFill>
                <a:srgbClr val="3B3838"/>
              </a:solidFill>
              <a:prstDash val="solid"/>
              <a:miter lim="800000"/>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sp>
          <p:nvSpPr>
            <p:cNvPr id="637" name="Line"/>
            <p:cNvSpPr/>
            <p:nvPr/>
          </p:nvSpPr>
          <p:spPr>
            <a:xfrm flipH="1">
              <a:off x="5483790" y="9750"/>
              <a:ext cx="484441" cy="928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path>
              </a:pathLst>
            </a:custGeom>
            <a:noFill/>
            <a:ln w="25400" cap="flat">
              <a:solidFill>
                <a:srgbClr val="0000FF"/>
              </a:solidFill>
              <a:prstDash val="solid"/>
              <a:round/>
              <a:tailEnd type="stealth"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38" name="Line"/>
            <p:cNvSpPr/>
            <p:nvPr/>
          </p:nvSpPr>
          <p:spPr>
            <a:xfrm flipH="1">
              <a:off x="6100911" y="9750"/>
              <a:ext cx="484441" cy="519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path>
              </a:pathLst>
            </a:custGeom>
            <a:noFill/>
            <a:ln w="25400" cap="flat">
              <a:solidFill>
                <a:srgbClr val="0000FF"/>
              </a:solidFill>
              <a:prstDash val="solid"/>
              <a:round/>
              <a:tailEnd type="stealth" w="med" len="med"/>
            </a:ln>
            <a:effectLst/>
          </p:spPr>
          <p:txBody>
            <a:bodyPr wrap="square" lIns="69742" tIns="69742" rIns="69742" bIns="69742" numCol="1" anchor="t">
              <a:noAutofit/>
            </a:bodyPr>
            <a:lstStyle/>
            <a:p>
              <a:pPr algn="l" defTabSz="1285875">
                <a:defRPr b="0" sz="2400">
                  <a:latin typeface="Arial"/>
                  <a:ea typeface="Arial"/>
                  <a:cs typeface="Arial"/>
                  <a:sym typeface="Arial"/>
                </a:defRPr>
              </a:pPr>
            </a:p>
          </p:txBody>
        </p:sp>
        <p:sp>
          <p:nvSpPr>
            <p:cNvPr id="639" name="Line"/>
            <p:cNvSpPr/>
            <p:nvPr/>
          </p:nvSpPr>
          <p:spPr>
            <a:xfrm flipH="1">
              <a:off x="2867458" y="1564778"/>
              <a:ext cx="1" cy="3401879"/>
            </a:xfrm>
            <a:prstGeom prst="line">
              <a:avLst/>
            </a:prstGeom>
            <a:noFill/>
            <a:ln w="25400" cap="flat">
              <a:solidFill>
                <a:srgbClr val="3B3838"/>
              </a:solidFill>
              <a:prstDash val="solid"/>
              <a:miter lim="800000"/>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sp>
          <p:nvSpPr>
            <p:cNvPr id="640" name="Line"/>
            <p:cNvSpPr/>
            <p:nvPr/>
          </p:nvSpPr>
          <p:spPr>
            <a:xfrm flipH="1">
              <a:off x="3294905" y="1564778"/>
              <a:ext cx="1" cy="3401879"/>
            </a:xfrm>
            <a:prstGeom prst="line">
              <a:avLst/>
            </a:prstGeom>
            <a:noFill/>
            <a:ln w="25400" cap="flat">
              <a:solidFill>
                <a:srgbClr val="3B3838"/>
              </a:solidFill>
              <a:prstDash val="solid"/>
              <a:miter lim="800000"/>
            </a:ln>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sp>
          <p:nvSpPr>
            <p:cNvPr id="641" name="Line"/>
            <p:cNvSpPr/>
            <p:nvPr/>
          </p:nvSpPr>
          <p:spPr>
            <a:xfrm>
              <a:off x="2858019" y="1381020"/>
              <a:ext cx="718586" cy="195858"/>
            </a:xfrm>
            <a:custGeom>
              <a:avLst/>
              <a:gdLst/>
              <a:ahLst/>
              <a:cxnLst>
                <a:cxn ang="0">
                  <a:pos x="wd2" y="hd2"/>
                </a:cxn>
                <a:cxn ang="5400000">
                  <a:pos x="wd2" y="hd2"/>
                </a:cxn>
                <a:cxn ang="10800000">
                  <a:pos x="wd2" y="hd2"/>
                </a:cxn>
                <a:cxn ang="16200000">
                  <a:pos x="wd2" y="hd2"/>
                </a:cxn>
              </a:cxnLst>
              <a:rect l="0" t="0" r="r" b="b"/>
              <a:pathLst>
                <a:path w="21488" h="21600" fill="norm" stroke="1" extrusionOk="0">
                  <a:moveTo>
                    <a:pt x="192" y="20894"/>
                  </a:moveTo>
                  <a:cubicBezTo>
                    <a:pt x="-112" y="16825"/>
                    <a:pt x="-48" y="12663"/>
                    <a:pt x="338" y="8884"/>
                  </a:cubicBezTo>
                  <a:cubicBezTo>
                    <a:pt x="654" y="5787"/>
                    <a:pt x="1277" y="2874"/>
                    <a:pt x="2175" y="3035"/>
                  </a:cubicBezTo>
                  <a:cubicBezTo>
                    <a:pt x="3057" y="3193"/>
                    <a:pt x="3584" y="5908"/>
                    <a:pt x="3926" y="8668"/>
                  </a:cubicBezTo>
                  <a:cubicBezTo>
                    <a:pt x="4408" y="12544"/>
                    <a:pt x="4609" y="16813"/>
                    <a:pt x="4525" y="21065"/>
                  </a:cubicBezTo>
                  <a:cubicBezTo>
                    <a:pt x="4749" y="17055"/>
                    <a:pt x="5070" y="13126"/>
                    <a:pt x="5483" y="9325"/>
                  </a:cubicBezTo>
                  <a:cubicBezTo>
                    <a:pt x="5731" y="7035"/>
                    <a:pt x="6125" y="4710"/>
                    <a:pt x="6775" y="4915"/>
                  </a:cubicBezTo>
                  <a:cubicBezTo>
                    <a:pt x="7319" y="5087"/>
                    <a:pt x="7610" y="7069"/>
                    <a:pt x="7818" y="8974"/>
                  </a:cubicBezTo>
                  <a:cubicBezTo>
                    <a:pt x="8258" y="13005"/>
                    <a:pt x="8614" y="17164"/>
                    <a:pt x="8902" y="21463"/>
                  </a:cubicBezTo>
                  <a:cubicBezTo>
                    <a:pt x="9192" y="18023"/>
                    <a:pt x="9473" y="14574"/>
                    <a:pt x="9745" y="11114"/>
                  </a:cubicBezTo>
                  <a:cubicBezTo>
                    <a:pt x="9829" y="10044"/>
                    <a:pt x="9913" y="8964"/>
                    <a:pt x="10066" y="8000"/>
                  </a:cubicBezTo>
                  <a:cubicBezTo>
                    <a:pt x="10359" y="6146"/>
                    <a:pt x="10889" y="4886"/>
                    <a:pt x="11454" y="5225"/>
                  </a:cubicBezTo>
                  <a:cubicBezTo>
                    <a:pt x="12263" y="5710"/>
                    <a:pt x="12632" y="8845"/>
                    <a:pt x="12825" y="11862"/>
                  </a:cubicBezTo>
                  <a:cubicBezTo>
                    <a:pt x="13030" y="15059"/>
                    <a:pt x="13154" y="18319"/>
                    <a:pt x="13195" y="21600"/>
                  </a:cubicBezTo>
                  <a:lnTo>
                    <a:pt x="21488" y="0"/>
                  </a:lnTo>
                </a:path>
              </a:pathLst>
            </a:custGeom>
            <a:noFill/>
            <a:ln w="25400" cap="flat">
              <a:solidFill>
                <a:srgbClr val="000000"/>
              </a:solidFill>
              <a:prstDash val="solid"/>
              <a:bevel/>
            </a:ln>
            <a:effectLst>
              <a:outerShdw sx="100000" sy="100000" kx="0" ky="0" algn="b" rotWithShape="0" blurRad="25400" dist="0" dir="5400000">
                <a:srgbClr val="000000">
                  <a:alpha val="38000"/>
                </a:srgbClr>
              </a:outerShdw>
            </a:effectLst>
          </p:spPr>
          <p:txBody>
            <a:bodyPr wrap="square" lIns="69742" tIns="69742" rIns="69742" bIns="69742" numCol="1" anchor="t">
              <a:noAutofit/>
            </a:bodyPr>
            <a:lstStyle/>
            <a:p>
              <a:pPr algn="l" defTabSz="642937">
                <a:defRPr b="0" sz="1600">
                  <a:latin typeface="Helvetica"/>
                  <a:ea typeface="Helvetica"/>
                  <a:cs typeface="Helvetica"/>
                  <a:sym typeface="Helvetica"/>
                </a:defRPr>
              </a:pPr>
            </a:p>
          </p:txBody>
        </p:sp>
      </p:grpSp>
      <p:pic>
        <p:nvPicPr>
          <p:cNvPr id="643" name="Image" descr="Image"/>
          <p:cNvPicPr>
            <a:picLocks noChangeAspect="1"/>
          </p:cNvPicPr>
          <p:nvPr/>
        </p:nvPicPr>
        <p:blipFill>
          <a:blip r:embed="rId8">
            <a:extLst/>
          </a:blip>
          <a:srcRect l="0" t="18771" r="0" b="18771"/>
          <a:stretch>
            <a:fillRect/>
          </a:stretch>
        </p:blipFill>
        <p:spPr>
          <a:xfrm>
            <a:off x="19711082" y="11421979"/>
            <a:ext cx="3318289" cy="207248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6" name="Image" descr="Image"/>
          <p:cNvPicPr>
            <a:picLocks noChangeAspect="1"/>
          </p:cNvPicPr>
          <p:nvPr/>
        </p:nvPicPr>
        <p:blipFill>
          <a:blip r:embed="rId2">
            <a:extLst/>
          </a:blip>
          <a:srcRect l="0" t="0" r="0" b="3824"/>
          <a:stretch>
            <a:fillRect/>
          </a:stretch>
        </p:blipFill>
        <p:spPr>
          <a:xfrm>
            <a:off x="4259537" y="2172034"/>
            <a:ext cx="15865199" cy="9048255"/>
          </a:xfrm>
          <a:prstGeom prst="rect">
            <a:avLst/>
          </a:prstGeom>
          <a:ln w="12700">
            <a:miter lim="400000"/>
          </a:ln>
        </p:spPr>
      </p:pic>
      <p:sp>
        <p:nvSpPr>
          <p:cNvPr id="647" name="Het probleem van de grondwateringenieur:…"/>
          <p:cNvSpPr txBox="1"/>
          <p:nvPr/>
        </p:nvSpPr>
        <p:spPr>
          <a:xfrm>
            <a:off x="2737982" y="698243"/>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p>
            <a:pPr defTabSz="1219200">
              <a:defRPr b="0" sz="6000">
                <a:solidFill>
                  <a:srgbClr val="00A6D6"/>
                </a:solidFill>
                <a:latin typeface="Arial"/>
                <a:ea typeface="Arial"/>
                <a:cs typeface="Arial"/>
                <a:sym typeface="Arial"/>
              </a:defRPr>
            </a:pPr>
            <a:r>
              <a:t>Het probleem van de grondwateringenieur: </a:t>
            </a:r>
          </a:p>
          <a:p>
            <a:pPr defTabSz="1219200">
              <a:defRPr b="0" sz="6000">
                <a:solidFill>
                  <a:srgbClr val="00A6D6"/>
                </a:solidFill>
                <a:latin typeface="Arial"/>
                <a:ea typeface="Arial"/>
                <a:cs typeface="Arial"/>
                <a:sym typeface="Arial"/>
              </a:defRPr>
            </a:pPr>
            <a:r>
              <a:t>er is altijd te veel of te weinig water</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52" name="Group"/>
          <p:cNvGrpSpPr/>
          <p:nvPr/>
        </p:nvGrpSpPr>
        <p:grpSpPr>
          <a:xfrm>
            <a:off x="3142127" y="6199313"/>
            <a:ext cx="18099746" cy="7162188"/>
            <a:chOff x="0" y="0"/>
            <a:chExt cx="18099744" cy="7162186"/>
          </a:xfrm>
        </p:grpSpPr>
        <p:pic>
          <p:nvPicPr>
            <p:cNvPr id="650" name="Image" descr="Image"/>
            <p:cNvPicPr>
              <a:picLocks noChangeAspect="1"/>
            </p:cNvPicPr>
            <p:nvPr/>
          </p:nvPicPr>
          <p:blipFill>
            <a:blip r:embed="rId2">
              <a:extLst/>
            </a:blip>
            <a:stretch>
              <a:fillRect/>
            </a:stretch>
          </p:blipFill>
          <p:spPr>
            <a:xfrm>
              <a:off x="656353" y="0"/>
              <a:ext cx="17443392" cy="7162187"/>
            </a:xfrm>
            <a:prstGeom prst="rect">
              <a:avLst/>
            </a:prstGeom>
            <a:ln w="12700" cap="flat">
              <a:noFill/>
              <a:miter lim="400000"/>
            </a:ln>
            <a:effectLst/>
          </p:spPr>
        </p:pic>
        <p:pic>
          <p:nvPicPr>
            <p:cNvPr id="651" name="Image" descr="Image"/>
            <p:cNvPicPr>
              <a:picLocks noChangeAspect="1"/>
            </p:cNvPicPr>
            <p:nvPr/>
          </p:nvPicPr>
          <p:blipFill>
            <a:blip r:embed="rId3">
              <a:extLst/>
            </a:blip>
            <a:stretch>
              <a:fillRect/>
            </a:stretch>
          </p:blipFill>
          <p:spPr>
            <a:xfrm>
              <a:off x="0" y="946321"/>
              <a:ext cx="8673641" cy="4886152"/>
            </a:xfrm>
            <a:prstGeom prst="rect">
              <a:avLst/>
            </a:prstGeom>
            <a:ln w="12700" cap="flat">
              <a:noFill/>
              <a:miter lim="400000"/>
            </a:ln>
            <a:effectLst/>
          </p:spPr>
        </p:pic>
      </p:grpSp>
      <p:pic>
        <p:nvPicPr>
          <p:cNvPr id="653" name="Image" descr="Image"/>
          <p:cNvPicPr>
            <a:picLocks noChangeAspect="1"/>
          </p:cNvPicPr>
          <p:nvPr/>
        </p:nvPicPr>
        <p:blipFill>
          <a:blip r:embed="rId4">
            <a:extLst/>
          </a:blip>
          <a:stretch>
            <a:fillRect/>
          </a:stretch>
        </p:blipFill>
        <p:spPr>
          <a:xfrm>
            <a:off x="2996066" y="2673970"/>
            <a:ext cx="12194645" cy="3321560"/>
          </a:xfrm>
          <a:prstGeom prst="rect">
            <a:avLst/>
          </a:prstGeom>
          <a:ln w="12700">
            <a:miter lim="400000"/>
          </a:ln>
        </p:spPr>
      </p:pic>
      <p:sp>
        <p:nvSpPr>
          <p:cNvPr id="654" name="Te veel of te weinig water"/>
          <p:cNvSpPr txBox="1"/>
          <p:nvPr/>
        </p:nvSpPr>
        <p:spPr>
          <a:xfrm>
            <a:off x="1403879" y="324020"/>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lvl1pPr algn="l" defTabSz="1219200">
              <a:defRPr b="0" sz="6000">
                <a:solidFill>
                  <a:srgbClr val="00A6D6"/>
                </a:solidFill>
                <a:latin typeface="Arial"/>
                <a:ea typeface="Arial"/>
                <a:cs typeface="Arial"/>
                <a:sym typeface="Arial"/>
              </a:defRPr>
            </a:lvl1pPr>
          </a:lstStyle>
          <a:p>
            <a:pPr/>
            <a:r>
              <a:t>Te veel of te weinig water</a:t>
            </a:r>
          </a:p>
        </p:txBody>
      </p:sp>
      <p:pic>
        <p:nvPicPr>
          <p:cNvPr id="655" name="Image" descr="Image"/>
          <p:cNvPicPr>
            <a:picLocks noChangeAspect="1"/>
          </p:cNvPicPr>
          <p:nvPr/>
        </p:nvPicPr>
        <p:blipFill>
          <a:blip r:embed="rId5">
            <a:extLst/>
          </a:blip>
          <a:stretch>
            <a:fillRect/>
          </a:stretch>
        </p:blipFill>
        <p:spPr>
          <a:xfrm>
            <a:off x="15945674" y="123224"/>
            <a:ext cx="6914079" cy="2997834"/>
          </a:xfrm>
          <a:prstGeom prst="rect">
            <a:avLst/>
          </a:prstGeom>
          <a:ln w="12700">
            <a:miter lim="400000"/>
          </a:ln>
        </p:spPr>
      </p:pic>
      <p:pic>
        <p:nvPicPr>
          <p:cNvPr id="656" name="image.jpeg" descr="image.jpeg"/>
          <p:cNvPicPr>
            <a:picLocks noChangeAspect="1"/>
          </p:cNvPicPr>
          <p:nvPr/>
        </p:nvPicPr>
        <p:blipFill>
          <a:blip r:embed="rId6">
            <a:extLst/>
          </a:blip>
          <a:stretch>
            <a:fillRect/>
          </a:stretch>
        </p:blipFill>
        <p:spPr>
          <a:xfrm>
            <a:off x="16082791" y="2999732"/>
            <a:ext cx="6453814" cy="402842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9" name="Te veel water…"/>
          <p:cNvSpPr txBox="1"/>
          <p:nvPr/>
        </p:nvSpPr>
        <p:spPr>
          <a:xfrm>
            <a:off x="1366336" y="699448"/>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p>
            <a:pPr algn="l" defTabSz="1219200">
              <a:defRPr b="0" sz="6000">
                <a:solidFill>
                  <a:srgbClr val="00A6D6"/>
                </a:solidFill>
                <a:latin typeface="Arial"/>
                <a:ea typeface="Arial"/>
                <a:cs typeface="Arial"/>
                <a:sym typeface="Arial"/>
              </a:defRPr>
            </a:pPr>
            <a:r>
              <a:t>Te veel water</a:t>
            </a:r>
          </a:p>
          <a:p>
            <a:pPr algn="l" defTabSz="1219200">
              <a:defRPr b="0" sz="6000">
                <a:solidFill>
                  <a:srgbClr val="00A6D6"/>
                </a:solidFill>
                <a:latin typeface="Arial"/>
                <a:ea typeface="Arial"/>
                <a:cs typeface="Arial"/>
                <a:sym typeface="Arial"/>
              </a:defRPr>
            </a:pPr>
            <a:r>
              <a:t>Hoge waterstand in dijk kan gevaarlijk zijn</a:t>
            </a:r>
          </a:p>
        </p:txBody>
      </p:sp>
      <p:pic>
        <p:nvPicPr>
          <p:cNvPr id="660" name="Image" descr="Image"/>
          <p:cNvPicPr>
            <a:picLocks noChangeAspect="1"/>
          </p:cNvPicPr>
          <p:nvPr/>
        </p:nvPicPr>
        <p:blipFill>
          <a:blip r:embed="rId2">
            <a:extLst/>
          </a:blip>
          <a:srcRect l="0" t="0" r="8056" b="0"/>
          <a:stretch>
            <a:fillRect/>
          </a:stretch>
        </p:blipFill>
        <p:spPr>
          <a:xfrm>
            <a:off x="10184531" y="4155684"/>
            <a:ext cx="13712746" cy="8456282"/>
          </a:xfrm>
          <a:prstGeom prst="rect">
            <a:avLst/>
          </a:prstGeom>
          <a:ln w="12700">
            <a:miter lim="400000"/>
          </a:ln>
        </p:spPr>
      </p:pic>
      <p:pic>
        <p:nvPicPr>
          <p:cNvPr id="661" name="Image" descr="Image"/>
          <p:cNvPicPr>
            <a:picLocks noChangeAspect="1"/>
          </p:cNvPicPr>
          <p:nvPr/>
        </p:nvPicPr>
        <p:blipFill>
          <a:blip r:embed="rId3">
            <a:extLst/>
          </a:blip>
          <a:stretch>
            <a:fillRect/>
          </a:stretch>
        </p:blipFill>
        <p:spPr>
          <a:xfrm>
            <a:off x="303821" y="3798010"/>
            <a:ext cx="9668251" cy="6420323"/>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4" name="Te veel water"/>
          <p:cNvSpPr txBox="1"/>
          <p:nvPr/>
        </p:nvSpPr>
        <p:spPr>
          <a:xfrm>
            <a:off x="1366336" y="699448"/>
            <a:ext cx="18908036" cy="2286001"/>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nchor="ctr">
            <a:normAutofit fontScale="100000" lnSpcReduction="0"/>
          </a:bodyPr>
          <a:lstStyle>
            <a:lvl1pPr algn="l" defTabSz="1219200">
              <a:defRPr b="0" sz="6000">
                <a:solidFill>
                  <a:srgbClr val="00A6D6"/>
                </a:solidFill>
                <a:latin typeface="Arial"/>
                <a:ea typeface="Arial"/>
                <a:cs typeface="Arial"/>
                <a:sym typeface="Arial"/>
              </a:defRPr>
            </a:lvl1pPr>
          </a:lstStyle>
          <a:p>
            <a:pPr/>
            <a:r>
              <a:t>Te veel water</a:t>
            </a:r>
          </a:p>
        </p:txBody>
      </p:sp>
      <p:pic>
        <p:nvPicPr>
          <p:cNvPr id="665" name="Image" descr="Image"/>
          <p:cNvPicPr>
            <a:picLocks noChangeAspect="1"/>
          </p:cNvPicPr>
          <p:nvPr/>
        </p:nvPicPr>
        <p:blipFill>
          <a:blip r:embed="rId2">
            <a:extLst/>
          </a:blip>
          <a:stretch>
            <a:fillRect/>
          </a:stretch>
        </p:blipFill>
        <p:spPr>
          <a:xfrm>
            <a:off x="9603661" y="780629"/>
            <a:ext cx="12553895" cy="2123638"/>
          </a:xfrm>
          <a:prstGeom prst="rect">
            <a:avLst/>
          </a:prstGeom>
          <a:ln w="12700">
            <a:miter lim="400000"/>
          </a:ln>
        </p:spPr>
      </p:pic>
      <p:pic>
        <p:nvPicPr>
          <p:cNvPr id="666" name="Image" descr="Image"/>
          <p:cNvPicPr>
            <a:picLocks noChangeAspect="1"/>
          </p:cNvPicPr>
          <p:nvPr/>
        </p:nvPicPr>
        <p:blipFill>
          <a:blip r:embed="rId3">
            <a:extLst/>
          </a:blip>
          <a:stretch>
            <a:fillRect/>
          </a:stretch>
        </p:blipFill>
        <p:spPr>
          <a:xfrm>
            <a:off x="6691053" y="3603132"/>
            <a:ext cx="10249286" cy="9455327"/>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9" name="Screenshot 2023-10-09 at 14.54.24.png" descr="Screenshot 2023-10-09 at 14.54.24.png"/>
          <p:cNvPicPr>
            <a:picLocks noChangeAspect="1"/>
          </p:cNvPicPr>
          <p:nvPr/>
        </p:nvPicPr>
        <p:blipFill>
          <a:blip r:embed="rId2">
            <a:extLst/>
          </a:blip>
          <a:stretch>
            <a:fillRect/>
          </a:stretch>
        </p:blipFill>
        <p:spPr>
          <a:xfrm>
            <a:off x="1223655" y="4747047"/>
            <a:ext cx="12923493" cy="6513030"/>
          </a:xfrm>
          <a:prstGeom prst="rect">
            <a:avLst/>
          </a:prstGeom>
          <a:ln w="12700">
            <a:miter lim="400000"/>
          </a:ln>
        </p:spPr>
      </p:pic>
      <p:pic>
        <p:nvPicPr>
          <p:cNvPr id="670" name="Image" descr="Image"/>
          <p:cNvPicPr>
            <a:picLocks noChangeAspect="1"/>
          </p:cNvPicPr>
          <p:nvPr/>
        </p:nvPicPr>
        <p:blipFill>
          <a:blip r:embed="rId3">
            <a:extLst/>
          </a:blip>
          <a:stretch>
            <a:fillRect/>
          </a:stretch>
        </p:blipFill>
        <p:spPr>
          <a:xfrm>
            <a:off x="9232919" y="10896728"/>
            <a:ext cx="4038601" cy="800101"/>
          </a:xfrm>
          <a:prstGeom prst="rect">
            <a:avLst/>
          </a:prstGeom>
          <a:ln w="12700">
            <a:miter lim="400000"/>
          </a:ln>
        </p:spPr>
      </p:pic>
      <p:sp>
        <p:nvSpPr>
          <p:cNvPr id="671" name="Te weinig water"/>
          <p:cNvSpPr txBox="1"/>
          <p:nvPr>
            <p:ph type="title"/>
          </p:nvPr>
        </p:nvSpPr>
        <p:spPr>
          <a:xfrm>
            <a:off x="1403879" y="324020"/>
            <a:ext cx="18908036" cy="2286001"/>
          </a:xfrm>
          <a:prstGeom prst="rect">
            <a:avLst/>
          </a:prstGeom>
        </p:spPr>
        <p:txBody>
          <a:bodyPr/>
          <a:lstStyle>
            <a:lvl1pPr>
              <a:defRPr sz="6000"/>
            </a:lvl1pPr>
          </a:lstStyle>
          <a:p>
            <a:pPr/>
            <a:r>
              <a:t>Te weinig water</a:t>
            </a:r>
          </a:p>
        </p:txBody>
      </p:sp>
      <p:pic>
        <p:nvPicPr>
          <p:cNvPr id="672" name="Image" descr="Image"/>
          <p:cNvPicPr>
            <a:picLocks noChangeAspect="1"/>
          </p:cNvPicPr>
          <p:nvPr/>
        </p:nvPicPr>
        <p:blipFill>
          <a:blip r:embed="rId4">
            <a:extLst/>
          </a:blip>
          <a:stretch>
            <a:fillRect/>
          </a:stretch>
        </p:blipFill>
        <p:spPr>
          <a:xfrm>
            <a:off x="7943894" y="1798519"/>
            <a:ext cx="15308383" cy="2332707"/>
          </a:xfrm>
          <a:prstGeom prst="rect">
            <a:avLst/>
          </a:prstGeom>
          <a:ln w="12700">
            <a:miter lim="400000"/>
          </a:ln>
        </p:spPr>
      </p:pic>
      <p:pic>
        <p:nvPicPr>
          <p:cNvPr id="673" name="image.png" descr="image.png"/>
          <p:cNvPicPr>
            <a:picLocks noChangeAspect="1"/>
          </p:cNvPicPr>
          <p:nvPr/>
        </p:nvPicPr>
        <p:blipFill>
          <a:blip r:embed="rId5">
            <a:extLst/>
          </a:blip>
          <a:stretch>
            <a:fillRect/>
          </a:stretch>
        </p:blipFill>
        <p:spPr>
          <a:xfrm>
            <a:off x="14303213" y="5933904"/>
            <a:ext cx="9336602" cy="554458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6" name="Grondwatergebruik in de wereld"/>
          <p:cNvSpPr txBox="1"/>
          <p:nvPr>
            <p:ph type="title"/>
          </p:nvPr>
        </p:nvSpPr>
        <p:spPr>
          <a:prstGeom prst="rect">
            <a:avLst/>
          </a:prstGeom>
        </p:spPr>
        <p:txBody>
          <a:bodyPr/>
          <a:lstStyle/>
          <a:p>
            <a:pPr/>
            <a:r>
              <a:t>Grondwatergebruik in de wereld</a:t>
            </a:r>
          </a:p>
        </p:txBody>
      </p:sp>
      <p:sp>
        <p:nvSpPr>
          <p:cNvPr id="677" name="~50% van drinkwater wordt gemaakt van grondwater…"/>
          <p:cNvSpPr txBox="1"/>
          <p:nvPr>
            <p:ph type="body" idx="1"/>
          </p:nvPr>
        </p:nvSpPr>
        <p:spPr>
          <a:prstGeom prst="rect">
            <a:avLst/>
          </a:prstGeom>
        </p:spPr>
        <p:txBody>
          <a:bodyPr/>
          <a:lstStyle/>
          <a:p>
            <a:pPr marL="891539" indent="-891539">
              <a:defRPr sz="5200"/>
            </a:pPr>
            <a:r>
              <a:t>~50% van drinkwater wordt gemaakt van grondwater</a:t>
            </a:r>
          </a:p>
          <a:p>
            <a:pPr marL="891539" indent="-891539">
              <a:defRPr sz="5200"/>
            </a:pPr>
            <a:r>
              <a:t>~40% van irrigatiewater is opgepompt grondwater (en dat is ~70% van al het gebruikte zoete grondwater)</a:t>
            </a:r>
          </a:p>
        </p:txBody>
      </p:sp>
      <p:sp>
        <p:nvSpPr>
          <p:cNvPr id="678" name="source: https://www.un-igrac.org"/>
          <p:cNvSpPr txBox="1"/>
          <p:nvPr/>
        </p:nvSpPr>
        <p:spPr>
          <a:xfrm>
            <a:off x="16591931" y="12444092"/>
            <a:ext cx="6787045" cy="762284"/>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3600">
                <a:latin typeface="Arial"/>
                <a:ea typeface="Arial"/>
                <a:cs typeface="Arial"/>
                <a:sym typeface="Arial"/>
              </a:defRPr>
            </a:lvl1pPr>
          </a:lstStyle>
          <a:p>
            <a:pPr/>
            <a:r>
              <a:t>source: https://www.un-igrac.org</a:t>
            </a:r>
          </a:p>
        </p:txBody>
      </p:sp>
      <p:pic>
        <p:nvPicPr>
          <p:cNvPr id="679" name="IMG_0585.jpg" descr="IMG_0585.jpg"/>
          <p:cNvPicPr>
            <a:picLocks noChangeAspect="1"/>
          </p:cNvPicPr>
          <p:nvPr/>
        </p:nvPicPr>
        <p:blipFill>
          <a:blip r:embed="rId2">
            <a:extLst/>
          </a:blip>
          <a:stretch>
            <a:fillRect/>
          </a:stretch>
        </p:blipFill>
        <p:spPr>
          <a:xfrm>
            <a:off x="13476974" y="6849055"/>
            <a:ext cx="4099242" cy="5465655"/>
          </a:xfrm>
          <a:prstGeom prst="rect">
            <a:avLst/>
          </a:prstGeom>
          <a:ln w="12700">
            <a:miter lim="400000"/>
          </a:ln>
        </p:spPr>
      </p:pic>
      <p:pic>
        <p:nvPicPr>
          <p:cNvPr id="680" name="IMG_0586.jpg" descr="IMG_0586.jpg"/>
          <p:cNvPicPr>
            <a:picLocks noChangeAspect="1"/>
          </p:cNvPicPr>
          <p:nvPr/>
        </p:nvPicPr>
        <p:blipFill>
          <a:blip r:embed="rId3">
            <a:extLst/>
          </a:blip>
          <a:stretch>
            <a:fillRect/>
          </a:stretch>
        </p:blipFill>
        <p:spPr>
          <a:xfrm>
            <a:off x="17830285" y="6849054"/>
            <a:ext cx="4099242" cy="5465656"/>
          </a:xfrm>
          <a:prstGeom prst="rect">
            <a:avLst/>
          </a:prstGeom>
          <a:ln w="12700">
            <a:miter lim="400000"/>
          </a:ln>
        </p:spPr>
      </p:pic>
      <p:pic>
        <p:nvPicPr>
          <p:cNvPr id="681" name="Maar het grondwater is niet onuitputtelijk! Maar het grondwater is niet onuitputtelijk! " descr="Maar het grondwater is niet onuitputtelijk! Maar het grondwater is niet onuitputtelijk! "/>
          <p:cNvPicPr>
            <a:picLocks noChangeAspect="0"/>
          </p:cNvPicPr>
          <p:nvPr/>
        </p:nvPicPr>
        <p:blipFill>
          <a:blip r:embed="rId4">
            <a:extLst/>
          </a:blip>
          <a:stretch>
            <a:fillRect/>
          </a:stretch>
        </p:blipFill>
        <p:spPr>
          <a:xfrm rot="20866287">
            <a:off x="3214771" y="5863699"/>
            <a:ext cx="19545062" cy="1988602"/>
          </a:xfrm>
          <a:prstGeom prst="rect">
            <a:avLst/>
          </a:prstGeom>
          <a:effectLst>
            <a:outerShdw sx="100000" sy="100000" kx="0" ky="0" algn="b" rotWithShape="0" blurRad="266700" dist="63500" dir="5400000">
              <a:srgbClr val="000000">
                <a:alpha val="75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4" name="Image" descr="Image"/>
          <p:cNvPicPr>
            <a:picLocks noChangeAspect="1"/>
          </p:cNvPicPr>
          <p:nvPr/>
        </p:nvPicPr>
        <p:blipFill>
          <a:blip r:embed="rId2">
            <a:extLst/>
          </a:blip>
          <a:srcRect l="0" t="28217" r="0" b="0"/>
          <a:stretch>
            <a:fillRect/>
          </a:stretch>
        </p:blipFill>
        <p:spPr>
          <a:xfrm>
            <a:off x="593068" y="3214538"/>
            <a:ext cx="13258113" cy="3542479"/>
          </a:xfrm>
          <a:prstGeom prst="rect">
            <a:avLst/>
          </a:prstGeom>
          <a:ln w="12700">
            <a:miter lim="400000"/>
          </a:ln>
        </p:spPr>
      </p:pic>
      <p:pic>
        <p:nvPicPr>
          <p:cNvPr id="685" name="image.jpg" descr="image.jpg"/>
          <p:cNvPicPr>
            <a:picLocks noChangeAspect="1"/>
          </p:cNvPicPr>
          <p:nvPr/>
        </p:nvPicPr>
        <p:blipFill>
          <a:blip r:embed="rId3">
            <a:extLst/>
          </a:blip>
          <a:stretch>
            <a:fillRect/>
          </a:stretch>
        </p:blipFill>
        <p:spPr>
          <a:xfrm>
            <a:off x="14267637" y="3553647"/>
            <a:ext cx="9649314" cy="8128928"/>
          </a:xfrm>
          <a:prstGeom prst="rect">
            <a:avLst/>
          </a:prstGeom>
          <a:ln w="12700">
            <a:miter lim="400000"/>
          </a:ln>
        </p:spPr>
      </p:pic>
      <p:pic>
        <p:nvPicPr>
          <p:cNvPr id="686" name="image.png" descr="image.png"/>
          <p:cNvPicPr>
            <a:picLocks noChangeAspect="1"/>
          </p:cNvPicPr>
          <p:nvPr/>
        </p:nvPicPr>
        <p:blipFill>
          <a:blip r:embed="rId4">
            <a:extLst/>
          </a:blip>
          <a:stretch>
            <a:fillRect/>
          </a:stretch>
        </p:blipFill>
        <p:spPr>
          <a:xfrm>
            <a:off x="4617773" y="6882129"/>
            <a:ext cx="7705767" cy="6693432"/>
          </a:xfrm>
          <a:prstGeom prst="rect">
            <a:avLst/>
          </a:prstGeom>
          <a:ln w="12700">
            <a:miter lim="400000"/>
          </a:ln>
        </p:spPr>
      </p:pic>
      <p:sp>
        <p:nvSpPr>
          <p:cNvPr id="687" name="Te weinig water…"/>
          <p:cNvSpPr txBox="1"/>
          <p:nvPr>
            <p:ph type="title"/>
          </p:nvPr>
        </p:nvSpPr>
        <p:spPr>
          <a:xfrm>
            <a:off x="1343950" y="803453"/>
            <a:ext cx="18908036" cy="2286001"/>
          </a:xfrm>
          <a:prstGeom prst="rect">
            <a:avLst/>
          </a:prstGeom>
        </p:spPr>
        <p:txBody>
          <a:bodyPr/>
          <a:lstStyle/>
          <a:p>
            <a:pPr>
              <a:defRPr sz="6000"/>
            </a:pPr>
            <a:r>
              <a:t>Te weinig water</a:t>
            </a:r>
          </a:p>
          <a:p>
            <a:pPr>
              <a:defRPr sz="6000"/>
            </a:pPr>
            <a:r>
              <a:t>Duurzaam gebruik is lastig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5" name="Slechts een klein gedeelte van het water…"/>
          <p:cNvSpPr txBox="1"/>
          <p:nvPr>
            <p:ph type="title"/>
          </p:nvPr>
        </p:nvSpPr>
        <p:spPr>
          <a:xfrm>
            <a:off x="2192276" y="643133"/>
            <a:ext cx="20749756" cy="2286001"/>
          </a:xfrm>
          <a:prstGeom prst="rect">
            <a:avLst/>
          </a:prstGeom>
        </p:spPr>
        <p:txBody>
          <a:bodyPr/>
          <a:lstStyle/>
          <a:p>
            <a:pPr algn="ctr">
              <a:defRPr sz="6000"/>
            </a:pPr>
            <a:r>
              <a:t>Slechts een klein gedeelte van het water </a:t>
            </a:r>
          </a:p>
          <a:p>
            <a:pPr algn="ctr">
              <a:defRPr sz="6000"/>
            </a:pPr>
            <a:r>
              <a:t>op aarde kan beheerd worden (&lt; 1%)</a:t>
            </a:r>
          </a:p>
        </p:txBody>
      </p:sp>
      <p:grpSp>
        <p:nvGrpSpPr>
          <p:cNvPr id="208" name="Group"/>
          <p:cNvGrpSpPr/>
          <p:nvPr/>
        </p:nvGrpSpPr>
        <p:grpSpPr>
          <a:xfrm>
            <a:off x="6443850" y="3754401"/>
            <a:ext cx="12246607" cy="8783497"/>
            <a:chOff x="0" y="0"/>
            <a:chExt cx="12246605" cy="8783495"/>
          </a:xfrm>
        </p:grpSpPr>
        <p:pic>
          <p:nvPicPr>
            <p:cNvPr id="206" name="image.pdf" descr="image.pdf"/>
            <p:cNvPicPr>
              <a:picLocks noChangeAspect="1"/>
            </p:cNvPicPr>
            <p:nvPr/>
          </p:nvPicPr>
          <p:blipFill>
            <a:blip r:embed="rId2">
              <a:extLst/>
            </a:blip>
            <a:srcRect l="0" t="0" r="66759" b="7157"/>
            <a:stretch>
              <a:fillRect/>
            </a:stretch>
          </p:blipFill>
          <p:spPr>
            <a:xfrm>
              <a:off x="0" y="0"/>
              <a:ext cx="6300845" cy="8154685"/>
            </a:xfrm>
            <a:prstGeom prst="rect">
              <a:avLst/>
            </a:prstGeom>
            <a:ln w="12700" cap="flat">
              <a:noFill/>
              <a:miter lim="400000"/>
            </a:ln>
            <a:effectLst/>
          </p:spPr>
        </p:pic>
        <p:pic>
          <p:nvPicPr>
            <p:cNvPr id="207" name="image.pdf" descr="image.pdf"/>
            <p:cNvPicPr>
              <a:picLocks noChangeAspect="1"/>
            </p:cNvPicPr>
            <p:nvPr/>
          </p:nvPicPr>
          <p:blipFill>
            <a:blip r:embed="rId2">
              <a:extLst/>
            </a:blip>
            <a:srcRect l="67614" t="0" r="0" b="0"/>
            <a:stretch>
              <a:fillRect/>
            </a:stretch>
          </p:blipFill>
          <p:spPr>
            <a:xfrm>
              <a:off x="6107810" y="185"/>
              <a:ext cx="6138796" cy="8783311"/>
            </a:xfrm>
            <a:prstGeom prst="rect">
              <a:avLst/>
            </a:prstGeom>
            <a:ln w="12700" cap="flat">
              <a:noFill/>
              <a:miter lim="400000"/>
            </a:ln>
            <a:effectLst/>
          </p:spPr>
        </p:pic>
      </p:grpSp>
      <p:sp>
        <p:nvSpPr>
          <p:cNvPr id="209" name="Brutaert, 2005"/>
          <p:cNvSpPr txBox="1"/>
          <p:nvPr/>
        </p:nvSpPr>
        <p:spPr>
          <a:xfrm>
            <a:off x="15350190" y="11917410"/>
            <a:ext cx="254927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Brutaert, 2005</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0" name="Image" descr="Image"/>
          <p:cNvPicPr>
            <a:picLocks noChangeAspect="1"/>
          </p:cNvPicPr>
          <p:nvPr/>
        </p:nvPicPr>
        <p:blipFill>
          <a:blip r:embed="rId2">
            <a:extLst/>
          </a:blip>
          <a:stretch>
            <a:fillRect/>
          </a:stretch>
        </p:blipFill>
        <p:spPr>
          <a:xfrm>
            <a:off x="8924889" y="1583202"/>
            <a:ext cx="12598443" cy="10989570"/>
          </a:xfrm>
          <a:prstGeom prst="rect">
            <a:avLst/>
          </a:prstGeom>
          <a:ln w="12700">
            <a:miter lim="400000"/>
          </a:ln>
        </p:spPr>
      </p:pic>
      <p:sp>
        <p:nvSpPr>
          <p:cNvPr id="691" name="https://ogallalawater.org/"/>
          <p:cNvSpPr txBox="1"/>
          <p:nvPr/>
        </p:nvSpPr>
        <p:spPr>
          <a:xfrm>
            <a:off x="17026292" y="12728905"/>
            <a:ext cx="469620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https://ogallalawater.org/</a:t>
            </a:r>
          </a:p>
        </p:txBody>
      </p:sp>
      <p:pic>
        <p:nvPicPr>
          <p:cNvPr id="692" name="pasted-movie.png" descr="pasted-movie.png"/>
          <p:cNvPicPr>
            <a:picLocks noChangeAspect="1"/>
          </p:cNvPicPr>
          <p:nvPr/>
        </p:nvPicPr>
        <p:blipFill>
          <a:blip r:embed="rId4">
            <a:extLst/>
          </a:blip>
          <a:stretch>
            <a:fillRect/>
          </a:stretch>
        </p:blipFill>
        <p:spPr>
          <a:xfrm>
            <a:off x="594506" y="4190831"/>
            <a:ext cx="7726088" cy="5774312"/>
          </a:xfrm>
          <a:prstGeom prst="rect">
            <a:avLst/>
          </a:prstGeom>
          <a:ln w="12700">
            <a:miter lim="400000"/>
          </a:ln>
        </p:spPr>
      </p:pic>
      <p:sp>
        <p:nvSpPr>
          <p:cNvPr id="693" name="Groundwater level declines…"/>
          <p:cNvSpPr txBox="1"/>
          <p:nvPr/>
        </p:nvSpPr>
        <p:spPr>
          <a:xfrm>
            <a:off x="1082765" y="1933422"/>
            <a:ext cx="6428395" cy="1230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700"/>
            </a:pPr>
            <a:r>
              <a:t>Groundwater level declines </a:t>
            </a:r>
          </a:p>
          <a:p>
            <a:pPr>
              <a:defRPr sz="3700"/>
            </a:pPr>
            <a:r>
              <a:t>High Plains Aquifer, USA</a:t>
            </a:r>
          </a:p>
        </p:txBody>
      </p:sp>
      <p:sp>
        <p:nvSpPr>
          <p:cNvPr id="694" name="USGS"/>
          <p:cNvSpPr txBox="1"/>
          <p:nvPr/>
        </p:nvSpPr>
        <p:spPr>
          <a:xfrm>
            <a:off x="7006930" y="10095402"/>
            <a:ext cx="118033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USGS</a:t>
            </a:r>
          </a:p>
        </p:txBody>
      </p:sp>
      <p:sp>
        <p:nvSpPr>
          <p:cNvPr id="695" name="pre-development - 2008"/>
          <p:cNvSpPr txBox="1"/>
          <p:nvPr/>
        </p:nvSpPr>
        <p:spPr>
          <a:xfrm>
            <a:off x="8706708" y="12531612"/>
            <a:ext cx="6428395" cy="647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700"/>
            </a:lvl1pPr>
          </a:lstStyle>
          <a:p>
            <a:pPr/>
            <a:r>
              <a:t>pre-development - 2008</a:t>
            </a:r>
          </a:p>
        </p:txBody>
      </p:sp>
      <p:pic>
        <p:nvPicPr>
          <p:cNvPr id="696" name="In sommige delen van Amerika wordt gesproken over de ‘lifetime of an aquifer’.… In sommige delen van Amerika wordt gesproken over de ‘lifetime of an aquifer’. Dat is een term uit de mijnbouw. Het water wordt gemijnd. Hoe lang zit er nog water in?" descr="In sommige delen van Amerika wordt gesproken over de ‘lifetime of an aquifer’.… In sommige delen van Amerika wordt gesproken over de ‘lifetime of an aquifer’. Dat is een term uit de mijnbouw. Het water wordt gemijnd. Hoe lang zit er nog water in?"/>
          <p:cNvPicPr>
            <a:picLocks noChangeAspect="0"/>
          </p:cNvPicPr>
          <p:nvPr/>
        </p:nvPicPr>
        <p:blipFill>
          <a:blip r:embed="rId5">
            <a:extLst/>
          </a:blip>
          <a:stretch>
            <a:fillRect/>
          </a:stretch>
        </p:blipFill>
        <p:spPr>
          <a:xfrm rot="21140889">
            <a:off x="9238341" y="4225290"/>
            <a:ext cx="10854653" cy="5265421"/>
          </a:xfrm>
          <a:prstGeom prst="rect">
            <a:avLst/>
          </a:prstGeom>
          <a:effectLst>
            <a:outerShdw sx="100000" sy="100000" kx="0" ky="0" algn="b" rotWithShape="0" blurRad="101600" dist="50800" dir="5400000">
              <a:srgbClr val="000000">
                <a:alpha val="38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Image" descr="Image"/>
          <p:cNvPicPr>
            <a:picLocks noChangeAspect="1"/>
          </p:cNvPicPr>
          <p:nvPr/>
        </p:nvPicPr>
        <p:blipFill>
          <a:blip r:embed="rId2">
            <a:extLst/>
          </a:blip>
          <a:stretch>
            <a:fillRect/>
          </a:stretch>
        </p:blipFill>
        <p:spPr>
          <a:xfrm>
            <a:off x="13844516" y="3702050"/>
            <a:ext cx="9563101" cy="6311900"/>
          </a:xfrm>
          <a:prstGeom prst="rect">
            <a:avLst/>
          </a:prstGeom>
          <a:ln w="12700">
            <a:miter lim="400000"/>
          </a:ln>
        </p:spPr>
      </p:pic>
      <p:sp>
        <p:nvSpPr>
          <p:cNvPr id="700" name="Te weinig water"/>
          <p:cNvSpPr txBox="1"/>
          <p:nvPr>
            <p:ph type="title"/>
          </p:nvPr>
        </p:nvSpPr>
        <p:spPr>
          <a:xfrm>
            <a:off x="1403879" y="324020"/>
            <a:ext cx="18908036" cy="2286001"/>
          </a:xfrm>
          <a:prstGeom prst="rect">
            <a:avLst/>
          </a:prstGeom>
        </p:spPr>
        <p:txBody>
          <a:bodyPr/>
          <a:lstStyle>
            <a:lvl1pPr>
              <a:defRPr sz="6000"/>
            </a:lvl1pPr>
          </a:lstStyle>
          <a:p>
            <a:pPr/>
            <a:r>
              <a:t>Te weinig water</a:t>
            </a:r>
          </a:p>
        </p:txBody>
      </p:sp>
      <p:sp>
        <p:nvSpPr>
          <p:cNvPr id="701" name="In Nederland wordt ongeveer 60% van het drinkwater geproduceerd uit grondwater en 40% uit oppervlaktewater"/>
          <p:cNvSpPr txBox="1"/>
          <p:nvPr>
            <p:ph type="body" sz="half" idx="1"/>
          </p:nvPr>
        </p:nvSpPr>
        <p:spPr>
          <a:xfrm>
            <a:off x="691183" y="2980659"/>
            <a:ext cx="11642411" cy="6036714"/>
          </a:xfrm>
          <a:prstGeom prst="rect">
            <a:avLst/>
          </a:prstGeom>
        </p:spPr>
        <p:txBody>
          <a:bodyPr/>
          <a:lstStyle>
            <a:lvl1pPr marL="906235" indent="-906235">
              <a:defRPr sz="5000"/>
            </a:lvl1pPr>
          </a:lstStyle>
          <a:p>
            <a:pPr/>
            <a:r>
              <a:t>In Nederland wordt ongeveer 60% van het drinkwater geproduceerd uit grondwater en 40% uit oppervlaktewater</a:t>
            </a:r>
          </a:p>
        </p:txBody>
      </p:sp>
      <p:pic>
        <p:nvPicPr>
          <p:cNvPr id="702" name="Image" descr="Image"/>
          <p:cNvPicPr>
            <a:picLocks noChangeAspect="1"/>
          </p:cNvPicPr>
          <p:nvPr/>
        </p:nvPicPr>
        <p:blipFill>
          <a:blip r:embed="rId3">
            <a:extLst/>
          </a:blip>
          <a:stretch>
            <a:fillRect/>
          </a:stretch>
        </p:blipFill>
        <p:spPr>
          <a:xfrm>
            <a:off x="4069495" y="7106623"/>
            <a:ext cx="8813801" cy="52959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Image" descr="Image"/>
          <p:cNvPicPr>
            <a:picLocks noChangeAspect="1"/>
          </p:cNvPicPr>
          <p:nvPr/>
        </p:nvPicPr>
        <p:blipFill>
          <a:blip r:embed="rId2">
            <a:extLst/>
          </a:blip>
          <a:stretch>
            <a:fillRect/>
          </a:stretch>
        </p:blipFill>
        <p:spPr>
          <a:xfrm>
            <a:off x="18075422" y="5605703"/>
            <a:ext cx="5488886" cy="7275831"/>
          </a:xfrm>
          <a:prstGeom prst="rect">
            <a:avLst/>
          </a:prstGeom>
          <a:ln w="12700">
            <a:miter lim="400000"/>
          </a:ln>
        </p:spPr>
      </p:pic>
      <p:pic>
        <p:nvPicPr>
          <p:cNvPr id="706" name="Image" descr="Image"/>
          <p:cNvPicPr>
            <a:picLocks noChangeAspect="1"/>
          </p:cNvPicPr>
          <p:nvPr/>
        </p:nvPicPr>
        <p:blipFill>
          <a:blip r:embed="rId3">
            <a:extLst/>
          </a:blip>
          <a:stretch>
            <a:fillRect/>
          </a:stretch>
        </p:blipFill>
        <p:spPr>
          <a:xfrm>
            <a:off x="12583028" y="2713217"/>
            <a:ext cx="5160369" cy="7499737"/>
          </a:xfrm>
          <a:prstGeom prst="rect">
            <a:avLst/>
          </a:prstGeom>
          <a:ln w="12700">
            <a:miter lim="400000"/>
          </a:ln>
        </p:spPr>
      </p:pic>
      <p:pic>
        <p:nvPicPr>
          <p:cNvPr id="707" name="Image" descr="Image"/>
          <p:cNvPicPr>
            <a:picLocks noChangeAspect="1"/>
          </p:cNvPicPr>
          <p:nvPr/>
        </p:nvPicPr>
        <p:blipFill>
          <a:blip r:embed="rId4">
            <a:extLst/>
          </a:blip>
          <a:srcRect l="40117" t="39987" r="24702" b="15310"/>
          <a:stretch>
            <a:fillRect/>
          </a:stretch>
        </p:blipFill>
        <p:spPr>
          <a:xfrm>
            <a:off x="730242" y="3481039"/>
            <a:ext cx="7838156" cy="7951494"/>
          </a:xfrm>
          <a:prstGeom prst="rect">
            <a:avLst/>
          </a:prstGeom>
          <a:ln w="12700">
            <a:miter lim="400000"/>
          </a:ln>
        </p:spPr>
      </p:pic>
      <p:pic>
        <p:nvPicPr>
          <p:cNvPr id="708" name="Image" descr="Image"/>
          <p:cNvPicPr>
            <a:picLocks noChangeAspect="1"/>
          </p:cNvPicPr>
          <p:nvPr/>
        </p:nvPicPr>
        <p:blipFill>
          <a:blip r:embed="rId4">
            <a:extLst/>
          </a:blip>
          <a:srcRect l="3230" t="14047" r="82507" b="71081"/>
          <a:stretch>
            <a:fillRect/>
          </a:stretch>
        </p:blipFill>
        <p:spPr>
          <a:xfrm>
            <a:off x="8530248" y="6011636"/>
            <a:ext cx="3244039" cy="2700722"/>
          </a:xfrm>
          <a:prstGeom prst="rect">
            <a:avLst/>
          </a:prstGeom>
          <a:ln w="12700">
            <a:miter lim="400000"/>
          </a:ln>
        </p:spPr>
      </p:pic>
      <p:sp>
        <p:nvSpPr>
          <p:cNvPr id="709" name="Putten met…"/>
          <p:cNvSpPr txBox="1"/>
          <p:nvPr/>
        </p:nvSpPr>
        <p:spPr>
          <a:xfrm>
            <a:off x="8996580" y="3371988"/>
            <a:ext cx="3373895"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Putten met </a:t>
            </a:r>
          </a:p>
          <a:p>
            <a:pPr algn="l" defTabSz="1219200">
              <a:defRPr b="0" sz="4800">
                <a:latin typeface="Arial"/>
                <a:ea typeface="Arial"/>
                <a:cs typeface="Arial"/>
                <a:sym typeface="Arial"/>
              </a:defRPr>
            </a:pPr>
            <a:r>
              <a:t>Arseen</a:t>
            </a:r>
          </a:p>
        </p:txBody>
      </p:sp>
      <p:sp>
        <p:nvSpPr>
          <p:cNvPr id="710" name="Niet al het grondwater is schoon"/>
          <p:cNvSpPr txBox="1"/>
          <p:nvPr>
            <p:ph type="title"/>
          </p:nvPr>
        </p:nvSpPr>
        <p:spPr>
          <a:xfrm>
            <a:off x="5699158" y="587280"/>
            <a:ext cx="17239459" cy="2286001"/>
          </a:xfrm>
          <a:prstGeom prst="rect">
            <a:avLst/>
          </a:prstGeom>
        </p:spPr>
        <p:txBody>
          <a:bodyPr/>
          <a:lstStyle>
            <a:lvl1pPr>
              <a:defRPr sz="6800"/>
            </a:lvl1pPr>
          </a:lstStyle>
          <a:p>
            <a:pPr/>
            <a:r>
              <a:t>Niet al het grondwater is schoon</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3" name="Bijkomend probleem langs de kust: Zeewaterintrusie"/>
          <p:cNvSpPr txBox="1"/>
          <p:nvPr>
            <p:ph type="title"/>
          </p:nvPr>
        </p:nvSpPr>
        <p:spPr>
          <a:xfrm>
            <a:off x="1403879" y="214094"/>
            <a:ext cx="18908036" cy="2286001"/>
          </a:xfrm>
          <a:prstGeom prst="rect">
            <a:avLst/>
          </a:prstGeom>
        </p:spPr>
        <p:txBody>
          <a:bodyPr/>
          <a:lstStyle>
            <a:lvl1pPr>
              <a:defRPr sz="6000"/>
            </a:lvl1pPr>
          </a:lstStyle>
          <a:p>
            <a:pPr/>
            <a:r>
              <a:t>Bijkomend probleem langs de kust: Zeewaterintrusie</a:t>
            </a:r>
          </a:p>
        </p:txBody>
      </p:sp>
      <p:pic>
        <p:nvPicPr>
          <p:cNvPr id="714" name="swiduin.png" descr="swiduin.png"/>
          <p:cNvPicPr>
            <a:picLocks noChangeAspect="1"/>
          </p:cNvPicPr>
          <p:nvPr/>
        </p:nvPicPr>
        <p:blipFill>
          <a:blip r:embed="rId2">
            <a:extLst/>
          </a:blip>
          <a:srcRect l="0" t="0" r="5917" b="0"/>
          <a:stretch>
            <a:fillRect/>
          </a:stretch>
        </p:blipFill>
        <p:spPr>
          <a:xfrm>
            <a:off x="529597" y="2316160"/>
            <a:ext cx="15119089" cy="10941963"/>
          </a:xfrm>
          <a:prstGeom prst="rect">
            <a:avLst/>
          </a:prstGeom>
          <a:ln w="12700">
            <a:miter lim="400000"/>
          </a:ln>
        </p:spPr>
      </p:pic>
      <p:grpSp>
        <p:nvGrpSpPr>
          <p:cNvPr id="717" name="Het zeewater is iets zwaarder dan het zoete water (2.5%)…"/>
          <p:cNvGrpSpPr/>
          <p:nvPr/>
        </p:nvGrpSpPr>
        <p:grpSpPr>
          <a:xfrm>
            <a:off x="16344118" y="3137261"/>
            <a:ext cx="7551110" cy="3719577"/>
            <a:chOff x="0" y="0"/>
            <a:chExt cx="7551108" cy="3719576"/>
          </a:xfrm>
        </p:grpSpPr>
        <p:sp>
          <p:nvSpPr>
            <p:cNvPr id="716" name="Het zeewater is iets zwaarder dan het zoete water (2.5%)…"/>
            <p:cNvSpPr txBox="1"/>
            <p:nvPr/>
          </p:nvSpPr>
          <p:spPr>
            <a:xfrm>
              <a:off x="215900" y="139700"/>
              <a:ext cx="7119309" cy="3160777"/>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4000"/>
              </a:pPr>
              <a:r>
                <a:t>Het zeewater is iets zwaarder dan het zoete water (2.5%)</a:t>
              </a:r>
            </a:p>
            <a:p>
              <a:pPr algn="l">
                <a:defRPr b="0" sz="4000"/>
              </a:pPr>
            </a:p>
            <a:p>
              <a:pPr algn="l">
                <a:defRPr b="0" sz="4000"/>
              </a:pPr>
              <a:r>
                <a:t>Het zoete water drijft op het zoute water. </a:t>
              </a:r>
            </a:p>
          </p:txBody>
        </p:sp>
        <p:pic>
          <p:nvPicPr>
            <p:cNvPr id="715" name="Het zeewater is iets zwaarder dan het zoete water (2.5%)… Het zeewater is iets zwaarder dan het zoete water (2.5%)Het zoete water drijft op het zoute water. " descr="Het zeewater is iets zwaarder dan het zoete water (2.5%)… Het zeewater is iets zwaarder dan het zoete water (2.5%)Het zoete water drijft op het zoute water. "/>
            <p:cNvPicPr>
              <a:picLocks noChangeAspect="0"/>
            </p:cNvPicPr>
            <p:nvPr/>
          </p:nvPicPr>
          <p:blipFill>
            <a:blip r:embed="rId3">
              <a:extLst/>
            </a:blip>
            <a:stretch>
              <a:fillRect/>
            </a:stretch>
          </p:blipFill>
          <p:spPr>
            <a:xfrm>
              <a:off x="0" y="0"/>
              <a:ext cx="7551109" cy="3719577"/>
            </a:xfrm>
            <a:prstGeom prst="rect">
              <a:avLst/>
            </a:prstGeom>
            <a:effectLst/>
          </p:spPr>
        </p:pic>
      </p:grpSp>
      <p:grpSp>
        <p:nvGrpSpPr>
          <p:cNvPr id="720" name="Regel van Badon-Ghyben:…"/>
          <p:cNvGrpSpPr/>
          <p:nvPr/>
        </p:nvGrpSpPr>
        <p:grpSpPr>
          <a:xfrm>
            <a:off x="16344118" y="8017095"/>
            <a:ext cx="7551110" cy="3122677"/>
            <a:chOff x="0" y="0"/>
            <a:chExt cx="7551108" cy="3122676"/>
          </a:xfrm>
        </p:grpSpPr>
        <p:sp>
          <p:nvSpPr>
            <p:cNvPr id="719" name="Regel van Badon-Ghyben:…"/>
            <p:cNvSpPr txBox="1"/>
            <p:nvPr/>
          </p:nvSpPr>
          <p:spPr>
            <a:xfrm>
              <a:off x="215900" y="139700"/>
              <a:ext cx="7119309" cy="2563877"/>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4000"/>
              </a:pPr>
              <a:r>
                <a:t>Regel van Badon-Ghyben:</a:t>
              </a:r>
            </a:p>
            <a:p>
              <a:pPr algn="l">
                <a:defRPr b="0" sz="4000"/>
              </a:pPr>
              <a:r>
                <a:t>Als de grondwaterstand 1 m boven zeeniveau is, dan is de zoetwaterbel 40 meter dik</a:t>
              </a:r>
            </a:p>
          </p:txBody>
        </p:sp>
        <p:pic>
          <p:nvPicPr>
            <p:cNvPr id="718" name="Regel van Badon-Ghyben:… Regel van Badon-Ghyben:Als de grondwaterstand 1 m boven zeeniveau is, dan is de zoetwaterbel 40 meter dik" descr="Regel van Badon-Ghyben:… Regel van Badon-Ghyben:Als de grondwaterstand 1 m boven zeeniveau is, dan is de zoetwaterbel 40 meter dik"/>
            <p:cNvPicPr>
              <a:picLocks noChangeAspect="0"/>
            </p:cNvPicPr>
            <p:nvPr/>
          </p:nvPicPr>
          <p:blipFill>
            <a:blip r:embed="rId4">
              <a:extLst/>
            </a:blip>
            <a:stretch>
              <a:fillRect/>
            </a:stretch>
          </p:blipFill>
          <p:spPr>
            <a:xfrm>
              <a:off x="0" y="0"/>
              <a:ext cx="7551109" cy="3122677"/>
            </a:xfrm>
            <a:prstGeom prst="rect">
              <a:avLst/>
            </a:prstGeom>
            <a:effectLst/>
          </p:spPr>
        </p:pic>
      </p:grpSp>
      <p:sp>
        <p:nvSpPr>
          <p:cNvPr id="721" name="deltares.nl"/>
          <p:cNvSpPr txBox="1"/>
          <p:nvPr/>
        </p:nvSpPr>
        <p:spPr>
          <a:xfrm>
            <a:off x="13692150" y="12651840"/>
            <a:ext cx="187147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deltares.nl</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4" name="Zoetwaterbel onder de duinen"/>
          <p:cNvSpPr txBox="1"/>
          <p:nvPr>
            <p:ph type="title"/>
          </p:nvPr>
        </p:nvSpPr>
        <p:spPr>
          <a:xfrm>
            <a:off x="1403879" y="214094"/>
            <a:ext cx="18908036" cy="2286001"/>
          </a:xfrm>
          <a:prstGeom prst="rect">
            <a:avLst/>
          </a:prstGeom>
        </p:spPr>
        <p:txBody>
          <a:bodyPr/>
          <a:lstStyle>
            <a:lvl1pPr>
              <a:defRPr sz="6000"/>
            </a:lvl1pPr>
          </a:lstStyle>
          <a:p>
            <a:pPr/>
            <a:r>
              <a:t>Zoetwaterbel onder de duinen</a:t>
            </a:r>
          </a:p>
        </p:txBody>
      </p:sp>
      <p:pic>
        <p:nvPicPr>
          <p:cNvPr id="725" name="gwkust_eng.png" descr="gwkust_eng.png"/>
          <p:cNvPicPr>
            <a:picLocks noChangeAspect="1"/>
          </p:cNvPicPr>
          <p:nvPr/>
        </p:nvPicPr>
        <p:blipFill>
          <a:blip r:embed="rId2">
            <a:extLst/>
          </a:blip>
          <a:srcRect l="0" t="0" r="49961" b="15659"/>
          <a:stretch>
            <a:fillRect/>
          </a:stretch>
        </p:blipFill>
        <p:spPr>
          <a:xfrm>
            <a:off x="5728350" y="2271192"/>
            <a:ext cx="13844640" cy="10832817"/>
          </a:xfrm>
          <a:prstGeom prst="rect">
            <a:avLst/>
          </a:prstGeom>
          <a:ln w="12700">
            <a:miter lim="400000"/>
          </a:ln>
        </p:spPr>
      </p:pic>
      <p:grpSp>
        <p:nvGrpSpPr>
          <p:cNvPr id="728" name="Zeeniveau (0 m NAP)"/>
          <p:cNvGrpSpPr/>
          <p:nvPr/>
        </p:nvGrpSpPr>
        <p:grpSpPr>
          <a:xfrm>
            <a:off x="141049" y="4664254"/>
            <a:ext cx="5345465" cy="1281177"/>
            <a:chOff x="0" y="0"/>
            <a:chExt cx="5345464" cy="1281176"/>
          </a:xfrm>
        </p:grpSpPr>
        <p:sp>
          <p:nvSpPr>
            <p:cNvPr id="727" name="Zeeniveau (0 m NAP)"/>
            <p:cNvSpPr txBox="1"/>
            <p:nvPr/>
          </p:nvSpPr>
          <p:spPr>
            <a:xfrm>
              <a:off x="215900" y="139700"/>
              <a:ext cx="4913665" cy="722377"/>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4000"/>
              </a:lvl1pPr>
            </a:lstStyle>
            <a:p>
              <a:pPr/>
              <a:r>
                <a:t>Zeeniveau (0 m NAP)</a:t>
              </a:r>
            </a:p>
          </p:txBody>
        </p:sp>
        <p:pic>
          <p:nvPicPr>
            <p:cNvPr id="726" name="Zeeniveau (0 m NAP) Zeeniveau (0 m NAP)" descr="Zeeniveau (0 m NAP) Zeeniveau (0 m NAP)"/>
            <p:cNvPicPr>
              <a:picLocks noChangeAspect="0"/>
            </p:cNvPicPr>
            <p:nvPr/>
          </p:nvPicPr>
          <p:blipFill>
            <a:blip r:embed="rId3">
              <a:extLst/>
            </a:blip>
            <a:stretch>
              <a:fillRect/>
            </a:stretch>
          </p:blipFill>
          <p:spPr>
            <a:xfrm>
              <a:off x="0" y="0"/>
              <a:ext cx="5345465" cy="1281177"/>
            </a:xfrm>
            <a:prstGeom prst="rect">
              <a:avLst/>
            </a:prstGeom>
            <a:effectLst/>
          </p:spPr>
        </p:pic>
      </p:grpSp>
      <p:grpSp>
        <p:nvGrpSpPr>
          <p:cNvPr id="731" name="Haarlemmermeer (-4 m NAP)"/>
          <p:cNvGrpSpPr/>
          <p:nvPr/>
        </p:nvGrpSpPr>
        <p:grpSpPr>
          <a:xfrm>
            <a:off x="19351175" y="4794246"/>
            <a:ext cx="4822716" cy="1890777"/>
            <a:chOff x="0" y="0"/>
            <a:chExt cx="4822714" cy="1890776"/>
          </a:xfrm>
        </p:grpSpPr>
        <p:sp>
          <p:nvSpPr>
            <p:cNvPr id="730" name="Haarlemmermeer (-4 m NAP)"/>
            <p:cNvSpPr txBox="1"/>
            <p:nvPr/>
          </p:nvSpPr>
          <p:spPr>
            <a:xfrm>
              <a:off x="215900" y="139700"/>
              <a:ext cx="4390915" cy="1331977"/>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4000"/>
              </a:lvl1pPr>
            </a:lstStyle>
            <a:p>
              <a:pPr/>
              <a:r>
                <a:t>Haarlemmermeer (-4 m NAP)</a:t>
              </a:r>
            </a:p>
          </p:txBody>
        </p:sp>
        <p:pic>
          <p:nvPicPr>
            <p:cNvPr id="729" name="Haarlemmermeer (-4 m NAP) Haarlemmermeer (-4 m NAP)" descr="Haarlemmermeer (-4 m NAP) Haarlemmermeer (-4 m NAP)"/>
            <p:cNvPicPr>
              <a:picLocks noChangeAspect="0"/>
            </p:cNvPicPr>
            <p:nvPr/>
          </p:nvPicPr>
          <p:blipFill>
            <a:blip r:embed="rId4">
              <a:extLst/>
            </a:blip>
            <a:stretch>
              <a:fillRect/>
            </a:stretch>
          </p:blipFill>
          <p:spPr>
            <a:xfrm>
              <a:off x="0" y="0"/>
              <a:ext cx="4822715" cy="1890777"/>
            </a:xfrm>
            <a:prstGeom prst="rect">
              <a:avLst/>
            </a:prstGeom>
            <a:effectLst/>
          </p:spPr>
        </p:pic>
      </p:grpSp>
      <p:sp>
        <p:nvSpPr>
          <p:cNvPr id="732" name="deltares.nl"/>
          <p:cNvSpPr txBox="1"/>
          <p:nvPr/>
        </p:nvSpPr>
        <p:spPr>
          <a:xfrm>
            <a:off x="17055882" y="12519929"/>
            <a:ext cx="187147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deltares.nl</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Image" descr="Image"/>
          <p:cNvPicPr>
            <a:picLocks noChangeAspect="1"/>
          </p:cNvPicPr>
          <p:nvPr/>
        </p:nvPicPr>
        <p:blipFill>
          <a:blip r:embed="rId2">
            <a:extLst/>
          </a:blip>
          <a:stretch>
            <a:fillRect/>
          </a:stretch>
        </p:blipFill>
        <p:spPr>
          <a:xfrm>
            <a:off x="1413675" y="3224691"/>
            <a:ext cx="14864330" cy="8134872"/>
          </a:xfrm>
          <a:prstGeom prst="rect">
            <a:avLst/>
          </a:prstGeom>
          <a:ln w="12700">
            <a:miter lim="400000"/>
          </a:ln>
        </p:spPr>
      </p:pic>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6" name="Een oplossing: Injectie, opslag en terugwinning (ASR) van zoet water in zoute ondergrond"/>
          <p:cNvSpPr txBox="1"/>
          <p:nvPr>
            <p:ph type="title"/>
          </p:nvPr>
        </p:nvSpPr>
        <p:spPr>
          <a:xfrm>
            <a:off x="2594238" y="477917"/>
            <a:ext cx="19195524" cy="2286001"/>
          </a:xfrm>
          <a:prstGeom prst="rect">
            <a:avLst/>
          </a:prstGeom>
        </p:spPr>
        <p:txBody>
          <a:bodyPr/>
          <a:lstStyle>
            <a:lvl1pPr>
              <a:defRPr sz="6000"/>
            </a:lvl1pPr>
          </a:lstStyle>
          <a:p>
            <a:pPr/>
            <a:r>
              <a:t>Een oplossing: Injectie, opslag en terugwinning (ASR) van zoet water in zoute ondergrond</a:t>
            </a:r>
          </a:p>
        </p:txBody>
      </p:sp>
      <p:sp>
        <p:nvSpPr>
          <p:cNvPr id="737" name="stowa.nl"/>
          <p:cNvSpPr txBox="1"/>
          <p:nvPr/>
        </p:nvSpPr>
        <p:spPr>
          <a:xfrm>
            <a:off x="14715687" y="11068907"/>
            <a:ext cx="1539241"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u="sng">
                <a:hlinkClick r:id="rId3" invalidUrl="" action="" tgtFrame="" tooltip="" history="1" highlightClick="0" endSnd="0"/>
              </a:defRPr>
            </a:lvl1pPr>
          </a:lstStyle>
          <a:p>
            <a:pPr>
              <a:defRPr u="none"/>
            </a:pPr>
            <a:r>
              <a:rPr u="sng">
                <a:hlinkClick r:id="rId3" invalidUrl="" action="" tgtFrame="" tooltip="" history="1" highlightClick="0" endSnd="0"/>
              </a:rPr>
              <a:t>stowa.nl</a:t>
            </a:r>
          </a:p>
        </p:txBody>
      </p:sp>
      <p:grpSp>
        <p:nvGrpSpPr>
          <p:cNvPr id="740" name="Nieuwe uitdaging:…"/>
          <p:cNvGrpSpPr/>
          <p:nvPr/>
        </p:nvGrpSpPr>
        <p:grpSpPr>
          <a:xfrm>
            <a:off x="16467963" y="3879283"/>
            <a:ext cx="7637143" cy="4478021"/>
            <a:chOff x="0" y="0"/>
            <a:chExt cx="7637141" cy="4478020"/>
          </a:xfrm>
        </p:grpSpPr>
        <p:sp>
          <p:nvSpPr>
            <p:cNvPr id="739" name="Nieuwe uitdaging:…"/>
            <p:cNvSpPr txBox="1"/>
            <p:nvPr/>
          </p:nvSpPr>
          <p:spPr>
            <a:xfrm>
              <a:off x="215900" y="139700"/>
              <a:ext cx="7205342" cy="391922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0" sz="5000"/>
              </a:pPr>
              <a:r>
                <a:t>Nieuwe uitdaging:</a:t>
              </a:r>
            </a:p>
            <a:p>
              <a:pPr>
                <a:defRPr b="0" sz="5000"/>
              </a:pPr>
              <a:r>
                <a:t>Niet al het zoete water kan teruggewonnen worden door opdrijving en menging</a:t>
              </a:r>
            </a:p>
          </p:txBody>
        </p:sp>
        <p:pic>
          <p:nvPicPr>
            <p:cNvPr id="738" name="Nieuwe uitdaging:… Nieuwe uitdaging:Niet al het zoete water kan teruggewonnen worden door opdrijving en menging" descr="Nieuwe uitdaging:… Nieuwe uitdaging:Niet al het zoete water kan teruggewonnen worden door opdrijving en menging"/>
            <p:cNvPicPr>
              <a:picLocks noChangeAspect="0"/>
            </p:cNvPicPr>
            <p:nvPr/>
          </p:nvPicPr>
          <p:blipFill>
            <a:blip r:embed="rId4">
              <a:extLst/>
            </a:blip>
            <a:stretch>
              <a:fillRect/>
            </a:stretch>
          </p:blipFill>
          <p:spPr>
            <a:xfrm>
              <a:off x="0" y="0"/>
              <a:ext cx="7637142" cy="4478021"/>
            </a:xfrm>
            <a:prstGeom prst="rect">
              <a:avLst/>
            </a:prstGeom>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0" name="Group 4"/>
          <p:cNvGrpSpPr/>
          <p:nvPr/>
        </p:nvGrpSpPr>
        <p:grpSpPr>
          <a:xfrm>
            <a:off x="506505" y="12217117"/>
            <a:ext cx="2716821" cy="1077773"/>
            <a:chOff x="0" y="-1"/>
            <a:chExt cx="2716820" cy="1077771"/>
          </a:xfrm>
        </p:grpSpPr>
        <p:sp>
          <p:nvSpPr>
            <p:cNvPr id="742" name="Freeform 5"/>
            <p:cNvSpPr/>
            <p:nvPr/>
          </p:nvSpPr>
          <p:spPr>
            <a:xfrm>
              <a:off x="540061" y="530629"/>
              <a:ext cx="501151" cy="54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rgbClr val="00A6D6"/>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3" name="Freeform 6"/>
            <p:cNvSpPr/>
            <p:nvPr/>
          </p:nvSpPr>
          <p:spPr>
            <a:xfrm>
              <a:off x="0" y="530629"/>
              <a:ext cx="470493"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4" name="Freeform 7"/>
            <p:cNvSpPr/>
            <p:nvPr/>
          </p:nvSpPr>
          <p:spPr>
            <a:xfrm>
              <a:off x="143118" y="-2"/>
              <a:ext cx="497561" cy="498796"/>
            </a:xfrm>
            <a:custGeom>
              <a:avLst/>
              <a:gdLst/>
              <a:ahLst/>
              <a:cxnLst>
                <a:cxn ang="0">
                  <a:pos x="wd2" y="hd2"/>
                </a:cxn>
                <a:cxn ang="5400000">
                  <a:pos x="wd2" y="hd2"/>
                </a:cxn>
                <a:cxn ang="10800000">
                  <a:pos x="wd2" y="hd2"/>
                </a:cxn>
                <a:cxn ang="16200000">
                  <a:pos x="wd2" y="hd2"/>
                </a:cxn>
              </a:cxnLst>
              <a:rect l="0" t="0" r="r" b="b"/>
              <a:pathLst>
                <a:path w="20165" h="21600" fill="norm" stroke="1"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5" name="Freeform 8"/>
            <p:cNvSpPr/>
            <p:nvPr/>
          </p:nvSpPr>
          <p:spPr>
            <a:xfrm>
              <a:off x="1683861" y="681565"/>
              <a:ext cx="328994" cy="396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6" name="Rectangle 9"/>
            <p:cNvSpPr/>
            <p:nvPr/>
          </p:nvSpPr>
          <p:spPr>
            <a:xfrm>
              <a:off x="2098931" y="530629"/>
              <a:ext cx="62499" cy="531812"/>
            </a:xfrm>
            <a:prstGeom prst="rect">
              <a:avLst/>
            </a:pr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7" name="Freeform 10"/>
            <p:cNvSpPr/>
            <p:nvPr/>
          </p:nvSpPr>
          <p:spPr>
            <a:xfrm>
              <a:off x="2239252" y="523554"/>
              <a:ext cx="235839" cy="538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8" name="Freeform 11"/>
            <p:cNvSpPr/>
            <p:nvPr/>
          </p:nvSpPr>
          <p:spPr>
            <a:xfrm>
              <a:off x="2505746" y="594305"/>
              <a:ext cx="211075" cy="483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49" name="Freeform 12"/>
            <p:cNvSpPr/>
            <p:nvPr/>
          </p:nvSpPr>
          <p:spPr>
            <a:xfrm>
              <a:off x="1189787" y="530629"/>
              <a:ext cx="423325"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grpSp>
      <p:sp>
        <p:nvSpPr>
          <p:cNvPr id="751" name="Titel 9"/>
          <p:cNvSpPr txBox="1"/>
          <p:nvPr>
            <p:ph type="title"/>
          </p:nvPr>
        </p:nvSpPr>
        <p:spPr>
          <a:xfrm>
            <a:off x="1395427" y="1042675"/>
            <a:ext cx="21999548" cy="1767802"/>
          </a:xfrm>
          <a:prstGeom prst="rect">
            <a:avLst/>
          </a:prstGeom>
        </p:spPr>
        <p:txBody>
          <a:bodyPr/>
          <a:lstStyle/>
          <a:p>
            <a:pPr algn="ctr" defTabSz="1700782">
              <a:tabLst>
                <a:tab pos="2311400" algn="l"/>
              </a:tabLst>
              <a:defRPr>
                <a:latin typeface="Arial"/>
                <a:ea typeface="Arial"/>
                <a:cs typeface="Arial"/>
                <a:sym typeface="Arial"/>
              </a:defRPr>
            </a:pPr>
            <a:r>
              <a:t>Effecten van ingrepen in het grondwatersysteem worden</a:t>
            </a:r>
          </a:p>
          <a:p>
            <a:pPr algn="ctr" defTabSz="1700782">
              <a:tabLst>
                <a:tab pos="2311400" algn="l"/>
              </a:tabLst>
              <a:defRPr>
                <a:latin typeface="Arial"/>
                <a:ea typeface="Arial"/>
                <a:cs typeface="Arial"/>
                <a:sym typeface="Arial"/>
              </a:defRPr>
            </a:pPr>
            <a:r>
              <a:t> berekend met computermodellen</a:t>
            </a:r>
          </a:p>
        </p:txBody>
      </p:sp>
      <p:pic>
        <p:nvPicPr>
          <p:cNvPr id="752" name="Image" descr="Image"/>
          <p:cNvPicPr>
            <a:picLocks noChangeAspect="1"/>
          </p:cNvPicPr>
          <p:nvPr/>
        </p:nvPicPr>
        <p:blipFill>
          <a:blip r:embed="rId2">
            <a:extLst/>
          </a:blip>
          <a:stretch>
            <a:fillRect/>
          </a:stretch>
        </p:blipFill>
        <p:spPr>
          <a:xfrm>
            <a:off x="697859" y="6533031"/>
            <a:ext cx="6239668" cy="4958307"/>
          </a:xfrm>
          <a:prstGeom prst="rect">
            <a:avLst/>
          </a:prstGeom>
          <a:ln w="12700">
            <a:miter lim="400000"/>
          </a:ln>
        </p:spPr>
      </p:pic>
      <p:pic>
        <p:nvPicPr>
          <p:cNvPr id="753" name="Image" descr="Image"/>
          <p:cNvPicPr>
            <a:picLocks noChangeAspect="1"/>
          </p:cNvPicPr>
          <p:nvPr/>
        </p:nvPicPr>
        <p:blipFill>
          <a:blip r:embed="rId3">
            <a:extLst/>
          </a:blip>
          <a:srcRect l="12596" t="10839" r="1864" b="9382"/>
          <a:stretch>
            <a:fillRect/>
          </a:stretch>
        </p:blipFill>
        <p:spPr>
          <a:xfrm>
            <a:off x="7418388" y="6871639"/>
            <a:ext cx="6559675" cy="4281092"/>
          </a:xfrm>
          <a:custGeom>
            <a:avLst/>
            <a:gdLst/>
            <a:ahLst/>
            <a:cxnLst>
              <a:cxn ang="0">
                <a:pos x="wd2" y="hd2"/>
              </a:cxn>
              <a:cxn ang="5400000">
                <a:pos x="wd2" y="hd2"/>
              </a:cxn>
              <a:cxn ang="10800000">
                <a:pos x="wd2" y="hd2"/>
              </a:cxn>
              <a:cxn ang="16200000">
                <a:pos x="wd2" y="hd2"/>
              </a:cxn>
            </a:cxnLst>
            <a:rect l="0" t="0" r="r" b="b"/>
            <a:pathLst>
              <a:path w="21581" h="21598" fill="norm" stroke="1" extrusionOk="0">
                <a:moveTo>
                  <a:pt x="9656" y="0"/>
                </a:moveTo>
                <a:cubicBezTo>
                  <a:pt x="9610" y="1"/>
                  <a:pt x="9581" y="24"/>
                  <a:pt x="9565" y="76"/>
                </a:cubicBezTo>
                <a:cubicBezTo>
                  <a:pt x="9571" y="93"/>
                  <a:pt x="9579" y="112"/>
                  <a:pt x="9592" y="136"/>
                </a:cubicBezTo>
                <a:cubicBezTo>
                  <a:pt x="9643" y="230"/>
                  <a:pt x="9646" y="293"/>
                  <a:pt x="9600" y="336"/>
                </a:cubicBezTo>
                <a:cubicBezTo>
                  <a:pt x="9582" y="353"/>
                  <a:pt x="9567" y="380"/>
                  <a:pt x="9554" y="406"/>
                </a:cubicBezTo>
                <a:cubicBezTo>
                  <a:pt x="9567" y="516"/>
                  <a:pt x="9596" y="569"/>
                  <a:pt x="9645" y="579"/>
                </a:cubicBezTo>
                <a:cubicBezTo>
                  <a:pt x="9689" y="572"/>
                  <a:pt x="9714" y="538"/>
                  <a:pt x="9696" y="493"/>
                </a:cubicBezTo>
                <a:cubicBezTo>
                  <a:pt x="9675" y="442"/>
                  <a:pt x="9689" y="374"/>
                  <a:pt x="9724" y="340"/>
                </a:cubicBezTo>
                <a:cubicBezTo>
                  <a:pt x="9748" y="318"/>
                  <a:pt x="9763" y="290"/>
                  <a:pt x="9774" y="260"/>
                </a:cubicBezTo>
                <a:cubicBezTo>
                  <a:pt x="9774" y="172"/>
                  <a:pt x="9768" y="108"/>
                  <a:pt x="9754" y="68"/>
                </a:cubicBezTo>
                <a:cubicBezTo>
                  <a:pt x="9751" y="63"/>
                  <a:pt x="9750" y="55"/>
                  <a:pt x="9746" y="50"/>
                </a:cubicBezTo>
                <a:cubicBezTo>
                  <a:pt x="9742" y="41"/>
                  <a:pt x="9736" y="36"/>
                  <a:pt x="9731" y="30"/>
                </a:cubicBezTo>
                <a:cubicBezTo>
                  <a:pt x="9721" y="21"/>
                  <a:pt x="9712" y="13"/>
                  <a:pt x="9701" y="8"/>
                </a:cubicBezTo>
                <a:cubicBezTo>
                  <a:pt x="9700" y="8"/>
                  <a:pt x="9700" y="8"/>
                  <a:pt x="9699" y="8"/>
                </a:cubicBezTo>
                <a:cubicBezTo>
                  <a:pt x="9687" y="2"/>
                  <a:pt x="9672" y="1"/>
                  <a:pt x="9656" y="0"/>
                </a:cubicBezTo>
                <a:close/>
                <a:moveTo>
                  <a:pt x="15175" y="2"/>
                </a:moveTo>
                <a:cubicBezTo>
                  <a:pt x="15066" y="15"/>
                  <a:pt x="14998" y="235"/>
                  <a:pt x="15049" y="436"/>
                </a:cubicBezTo>
                <a:cubicBezTo>
                  <a:pt x="15066" y="507"/>
                  <a:pt x="15091" y="552"/>
                  <a:pt x="15117" y="575"/>
                </a:cubicBezTo>
                <a:cubicBezTo>
                  <a:pt x="15129" y="578"/>
                  <a:pt x="15139" y="583"/>
                  <a:pt x="15153" y="583"/>
                </a:cubicBezTo>
                <a:cubicBezTo>
                  <a:pt x="15172" y="583"/>
                  <a:pt x="15186" y="578"/>
                  <a:pt x="15200" y="573"/>
                </a:cubicBezTo>
                <a:cubicBezTo>
                  <a:pt x="15245" y="534"/>
                  <a:pt x="15281" y="436"/>
                  <a:pt x="15281" y="290"/>
                </a:cubicBezTo>
                <a:cubicBezTo>
                  <a:pt x="15281" y="194"/>
                  <a:pt x="15274" y="125"/>
                  <a:pt x="15259" y="76"/>
                </a:cubicBezTo>
                <a:cubicBezTo>
                  <a:pt x="15259" y="75"/>
                  <a:pt x="15258" y="71"/>
                  <a:pt x="15258" y="70"/>
                </a:cubicBezTo>
                <a:cubicBezTo>
                  <a:pt x="15254" y="59"/>
                  <a:pt x="15248" y="55"/>
                  <a:pt x="15243" y="46"/>
                </a:cubicBezTo>
                <a:cubicBezTo>
                  <a:pt x="15235" y="33"/>
                  <a:pt x="15228" y="19"/>
                  <a:pt x="15216" y="12"/>
                </a:cubicBezTo>
                <a:cubicBezTo>
                  <a:pt x="15205" y="6"/>
                  <a:pt x="15190" y="4"/>
                  <a:pt x="15175" y="2"/>
                </a:cubicBezTo>
                <a:close/>
                <a:moveTo>
                  <a:pt x="19202" y="2"/>
                </a:moveTo>
                <a:cubicBezTo>
                  <a:pt x="19142" y="13"/>
                  <a:pt x="19113" y="105"/>
                  <a:pt x="19113" y="300"/>
                </a:cubicBezTo>
                <a:cubicBezTo>
                  <a:pt x="19113" y="674"/>
                  <a:pt x="19264" y="639"/>
                  <a:pt x="19294" y="258"/>
                </a:cubicBezTo>
                <a:cubicBezTo>
                  <a:pt x="19297" y="212"/>
                  <a:pt x="19298" y="173"/>
                  <a:pt x="19296" y="140"/>
                </a:cubicBezTo>
                <a:cubicBezTo>
                  <a:pt x="19296" y="139"/>
                  <a:pt x="19296" y="137"/>
                  <a:pt x="19296" y="136"/>
                </a:cubicBezTo>
                <a:cubicBezTo>
                  <a:pt x="19284" y="47"/>
                  <a:pt x="19255" y="10"/>
                  <a:pt x="19202" y="2"/>
                </a:cubicBezTo>
                <a:close/>
                <a:moveTo>
                  <a:pt x="11040" y="4"/>
                </a:moveTo>
                <a:cubicBezTo>
                  <a:pt x="10990" y="13"/>
                  <a:pt x="10960" y="49"/>
                  <a:pt x="10948" y="132"/>
                </a:cubicBezTo>
                <a:cubicBezTo>
                  <a:pt x="10955" y="172"/>
                  <a:pt x="10970" y="211"/>
                  <a:pt x="11005" y="244"/>
                </a:cubicBezTo>
                <a:cubicBezTo>
                  <a:pt x="11051" y="288"/>
                  <a:pt x="11048" y="350"/>
                  <a:pt x="10997" y="444"/>
                </a:cubicBezTo>
                <a:cubicBezTo>
                  <a:pt x="10981" y="475"/>
                  <a:pt x="10971" y="499"/>
                  <a:pt x="10965" y="519"/>
                </a:cubicBezTo>
                <a:cubicBezTo>
                  <a:pt x="10980" y="556"/>
                  <a:pt x="11005" y="573"/>
                  <a:pt x="11040" y="579"/>
                </a:cubicBezTo>
                <a:cubicBezTo>
                  <a:pt x="11089" y="571"/>
                  <a:pt x="11138" y="542"/>
                  <a:pt x="11154" y="503"/>
                </a:cubicBezTo>
                <a:cubicBezTo>
                  <a:pt x="11208" y="369"/>
                  <a:pt x="11128" y="36"/>
                  <a:pt x="11040" y="4"/>
                </a:cubicBezTo>
                <a:close/>
                <a:moveTo>
                  <a:pt x="13808" y="6"/>
                </a:moveTo>
                <a:cubicBezTo>
                  <a:pt x="13793" y="9"/>
                  <a:pt x="13776" y="21"/>
                  <a:pt x="13754" y="42"/>
                </a:cubicBezTo>
                <a:cubicBezTo>
                  <a:pt x="13718" y="76"/>
                  <a:pt x="13688" y="205"/>
                  <a:pt x="13686" y="334"/>
                </a:cubicBezTo>
                <a:cubicBezTo>
                  <a:pt x="13689" y="468"/>
                  <a:pt x="13706" y="539"/>
                  <a:pt x="13748" y="567"/>
                </a:cubicBezTo>
                <a:cubicBezTo>
                  <a:pt x="13762" y="570"/>
                  <a:pt x="13778" y="569"/>
                  <a:pt x="13797" y="563"/>
                </a:cubicBezTo>
                <a:cubicBezTo>
                  <a:pt x="13872" y="539"/>
                  <a:pt x="13902" y="450"/>
                  <a:pt x="13891" y="292"/>
                </a:cubicBezTo>
                <a:cubicBezTo>
                  <a:pt x="13875" y="79"/>
                  <a:pt x="13855" y="-2"/>
                  <a:pt x="13808" y="6"/>
                </a:cubicBezTo>
                <a:close/>
                <a:moveTo>
                  <a:pt x="17857" y="14"/>
                </a:moveTo>
                <a:cubicBezTo>
                  <a:pt x="17753" y="45"/>
                  <a:pt x="17687" y="350"/>
                  <a:pt x="17749" y="505"/>
                </a:cubicBezTo>
                <a:cubicBezTo>
                  <a:pt x="17762" y="536"/>
                  <a:pt x="17775" y="557"/>
                  <a:pt x="17789" y="573"/>
                </a:cubicBezTo>
                <a:cubicBezTo>
                  <a:pt x="17804" y="578"/>
                  <a:pt x="17818" y="583"/>
                  <a:pt x="17836" y="583"/>
                </a:cubicBezTo>
                <a:cubicBezTo>
                  <a:pt x="17858" y="583"/>
                  <a:pt x="17874" y="578"/>
                  <a:pt x="17889" y="571"/>
                </a:cubicBezTo>
                <a:cubicBezTo>
                  <a:pt x="17931" y="524"/>
                  <a:pt x="17963" y="422"/>
                  <a:pt x="17963" y="284"/>
                </a:cubicBezTo>
                <a:cubicBezTo>
                  <a:pt x="17963" y="284"/>
                  <a:pt x="17963" y="283"/>
                  <a:pt x="17963" y="282"/>
                </a:cubicBezTo>
                <a:cubicBezTo>
                  <a:pt x="17963" y="228"/>
                  <a:pt x="17961" y="187"/>
                  <a:pt x="17958" y="150"/>
                </a:cubicBezTo>
                <a:cubicBezTo>
                  <a:pt x="17950" y="76"/>
                  <a:pt x="17932" y="34"/>
                  <a:pt x="17900" y="14"/>
                </a:cubicBezTo>
                <a:cubicBezTo>
                  <a:pt x="17888" y="10"/>
                  <a:pt x="17874" y="9"/>
                  <a:pt x="17857" y="14"/>
                </a:cubicBezTo>
                <a:close/>
                <a:moveTo>
                  <a:pt x="12451" y="50"/>
                </a:moveTo>
                <a:cubicBezTo>
                  <a:pt x="12436" y="35"/>
                  <a:pt x="12419" y="66"/>
                  <a:pt x="12393" y="136"/>
                </a:cubicBezTo>
                <a:cubicBezTo>
                  <a:pt x="12353" y="245"/>
                  <a:pt x="12359" y="349"/>
                  <a:pt x="12411" y="444"/>
                </a:cubicBezTo>
                <a:cubicBezTo>
                  <a:pt x="12517" y="640"/>
                  <a:pt x="12550" y="562"/>
                  <a:pt x="12498" y="240"/>
                </a:cubicBezTo>
                <a:cubicBezTo>
                  <a:pt x="12479" y="126"/>
                  <a:pt x="12465" y="65"/>
                  <a:pt x="12451" y="50"/>
                </a:cubicBezTo>
                <a:close/>
                <a:moveTo>
                  <a:pt x="7366" y="1273"/>
                </a:moveTo>
                <a:lnTo>
                  <a:pt x="4014" y="6327"/>
                </a:lnTo>
                <a:lnTo>
                  <a:pt x="928" y="10984"/>
                </a:lnTo>
                <a:lnTo>
                  <a:pt x="663" y="11387"/>
                </a:lnTo>
                <a:lnTo>
                  <a:pt x="659" y="16490"/>
                </a:lnTo>
                <a:lnTo>
                  <a:pt x="655" y="21598"/>
                </a:lnTo>
                <a:lnTo>
                  <a:pt x="6802" y="21596"/>
                </a:lnTo>
                <a:lnTo>
                  <a:pt x="12951" y="21594"/>
                </a:lnTo>
                <a:lnTo>
                  <a:pt x="16330" y="16448"/>
                </a:lnTo>
                <a:lnTo>
                  <a:pt x="19701" y="11309"/>
                </a:lnTo>
                <a:lnTo>
                  <a:pt x="19700" y="11058"/>
                </a:lnTo>
                <a:lnTo>
                  <a:pt x="19666" y="9983"/>
                </a:lnTo>
                <a:cubicBezTo>
                  <a:pt x="19643" y="9258"/>
                  <a:pt x="19624" y="7004"/>
                  <a:pt x="19624" y="4974"/>
                </a:cubicBezTo>
                <a:lnTo>
                  <a:pt x="19624" y="3141"/>
                </a:lnTo>
                <a:lnTo>
                  <a:pt x="19607" y="1281"/>
                </a:lnTo>
                <a:lnTo>
                  <a:pt x="13495" y="1277"/>
                </a:lnTo>
                <a:lnTo>
                  <a:pt x="7366" y="1273"/>
                </a:lnTo>
                <a:close/>
                <a:moveTo>
                  <a:pt x="4943" y="3524"/>
                </a:moveTo>
                <a:cubicBezTo>
                  <a:pt x="4931" y="3524"/>
                  <a:pt x="4919" y="3525"/>
                  <a:pt x="4902" y="3530"/>
                </a:cubicBezTo>
                <a:cubicBezTo>
                  <a:pt x="4832" y="3551"/>
                  <a:pt x="4782" y="3669"/>
                  <a:pt x="4770" y="3834"/>
                </a:cubicBezTo>
                <a:cubicBezTo>
                  <a:pt x="4767" y="3880"/>
                  <a:pt x="4766" y="3919"/>
                  <a:pt x="4768" y="3952"/>
                </a:cubicBezTo>
                <a:cubicBezTo>
                  <a:pt x="4782" y="4046"/>
                  <a:pt x="4811" y="4088"/>
                  <a:pt x="4859" y="4097"/>
                </a:cubicBezTo>
                <a:cubicBezTo>
                  <a:pt x="4902" y="4085"/>
                  <a:pt x="4935" y="4030"/>
                  <a:pt x="4935" y="3962"/>
                </a:cubicBezTo>
                <a:cubicBezTo>
                  <a:pt x="4935" y="3896"/>
                  <a:pt x="4950" y="3788"/>
                  <a:pt x="4969" y="3700"/>
                </a:cubicBezTo>
                <a:cubicBezTo>
                  <a:pt x="4963" y="3625"/>
                  <a:pt x="4955" y="3557"/>
                  <a:pt x="4943" y="3524"/>
                </a:cubicBezTo>
                <a:close/>
                <a:moveTo>
                  <a:pt x="1412" y="4010"/>
                </a:moveTo>
                <a:cubicBezTo>
                  <a:pt x="1406" y="4011"/>
                  <a:pt x="1400" y="4011"/>
                  <a:pt x="1394" y="4012"/>
                </a:cubicBezTo>
                <a:cubicBezTo>
                  <a:pt x="1360" y="4025"/>
                  <a:pt x="1332" y="4052"/>
                  <a:pt x="1314" y="4095"/>
                </a:cubicBezTo>
                <a:cubicBezTo>
                  <a:pt x="1305" y="4127"/>
                  <a:pt x="1298" y="4175"/>
                  <a:pt x="1296" y="4237"/>
                </a:cubicBezTo>
                <a:cubicBezTo>
                  <a:pt x="1303" y="4332"/>
                  <a:pt x="1332" y="4366"/>
                  <a:pt x="1389" y="4333"/>
                </a:cubicBezTo>
                <a:cubicBezTo>
                  <a:pt x="1442" y="4301"/>
                  <a:pt x="1501" y="4343"/>
                  <a:pt x="1522" y="4427"/>
                </a:cubicBezTo>
                <a:cubicBezTo>
                  <a:pt x="1552" y="4546"/>
                  <a:pt x="1668" y="4574"/>
                  <a:pt x="2096" y="4565"/>
                </a:cubicBezTo>
                <a:cubicBezTo>
                  <a:pt x="2425" y="4558"/>
                  <a:pt x="2555" y="4541"/>
                  <a:pt x="2604" y="4481"/>
                </a:cubicBezTo>
                <a:cubicBezTo>
                  <a:pt x="2613" y="4448"/>
                  <a:pt x="2618" y="4409"/>
                  <a:pt x="2623" y="4357"/>
                </a:cubicBezTo>
                <a:lnTo>
                  <a:pt x="2624" y="4335"/>
                </a:lnTo>
                <a:cubicBezTo>
                  <a:pt x="2600" y="4244"/>
                  <a:pt x="2499" y="4223"/>
                  <a:pt x="2149" y="4221"/>
                </a:cubicBezTo>
                <a:cubicBezTo>
                  <a:pt x="1881" y="4219"/>
                  <a:pt x="1630" y="4169"/>
                  <a:pt x="1592" y="4111"/>
                </a:cubicBezTo>
                <a:cubicBezTo>
                  <a:pt x="1538" y="4028"/>
                  <a:pt x="1470" y="4000"/>
                  <a:pt x="1412" y="4010"/>
                </a:cubicBezTo>
                <a:close/>
                <a:moveTo>
                  <a:pt x="20168" y="5552"/>
                </a:moveTo>
                <a:cubicBezTo>
                  <a:pt x="20158" y="5543"/>
                  <a:pt x="20150" y="5623"/>
                  <a:pt x="20150" y="5764"/>
                </a:cubicBezTo>
                <a:cubicBezTo>
                  <a:pt x="20150" y="5953"/>
                  <a:pt x="20163" y="6029"/>
                  <a:pt x="20179" y="5935"/>
                </a:cubicBezTo>
                <a:cubicBezTo>
                  <a:pt x="20195" y="5841"/>
                  <a:pt x="20195" y="5686"/>
                  <a:pt x="20179" y="5592"/>
                </a:cubicBezTo>
                <a:cubicBezTo>
                  <a:pt x="20175" y="5569"/>
                  <a:pt x="20172" y="5555"/>
                  <a:pt x="20168" y="5552"/>
                </a:cubicBezTo>
                <a:close/>
                <a:moveTo>
                  <a:pt x="3569" y="5568"/>
                </a:moveTo>
                <a:cubicBezTo>
                  <a:pt x="3518" y="5568"/>
                  <a:pt x="3482" y="5670"/>
                  <a:pt x="3482" y="5812"/>
                </a:cubicBezTo>
                <a:cubicBezTo>
                  <a:pt x="3482" y="5955"/>
                  <a:pt x="3518" y="6057"/>
                  <a:pt x="3569" y="6057"/>
                </a:cubicBezTo>
                <a:cubicBezTo>
                  <a:pt x="3620" y="6057"/>
                  <a:pt x="3657" y="5955"/>
                  <a:pt x="3657" y="5812"/>
                </a:cubicBezTo>
                <a:cubicBezTo>
                  <a:pt x="3657" y="5670"/>
                  <a:pt x="3620" y="5568"/>
                  <a:pt x="3569" y="5568"/>
                </a:cubicBezTo>
                <a:close/>
                <a:moveTo>
                  <a:pt x="20832" y="5919"/>
                </a:moveTo>
                <a:cubicBezTo>
                  <a:pt x="20798" y="5911"/>
                  <a:pt x="20761" y="5975"/>
                  <a:pt x="20721" y="6109"/>
                </a:cubicBezTo>
                <a:cubicBezTo>
                  <a:pt x="20677" y="6255"/>
                  <a:pt x="20671" y="6310"/>
                  <a:pt x="20709" y="6333"/>
                </a:cubicBezTo>
                <a:cubicBezTo>
                  <a:pt x="20736" y="6343"/>
                  <a:pt x="20767" y="6349"/>
                  <a:pt x="20804" y="6349"/>
                </a:cubicBezTo>
                <a:cubicBezTo>
                  <a:pt x="20805" y="6349"/>
                  <a:pt x="20805" y="6349"/>
                  <a:pt x="20806" y="6349"/>
                </a:cubicBezTo>
                <a:cubicBezTo>
                  <a:pt x="20922" y="6348"/>
                  <a:pt x="20947" y="6307"/>
                  <a:pt x="20921" y="6153"/>
                </a:cubicBezTo>
                <a:cubicBezTo>
                  <a:pt x="20895" y="6004"/>
                  <a:pt x="20865" y="5926"/>
                  <a:pt x="20832" y="5919"/>
                </a:cubicBezTo>
                <a:close/>
                <a:moveTo>
                  <a:pt x="21315" y="6001"/>
                </a:moveTo>
                <a:cubicBezTo>
                  <a:pt x="21261" y="5991"/>
                  <a:pt x="21225" y="6017"/>
                  <a:pt x="21242" y="6089"/>
                </a:cubicBezTo>
                <a:cubicBezTo>
                  <a:pt x="21257" y="6152"/>
                  <a:pt x="21305" y="6192"/>
                  <a:pt x="21347" y="6177"/>
                </a:cubicBezTo>
                <a:cubicBezTo>
                  <a:pt x="21390" y="6162"/>
                  <a:pt x="21440" y="6238"/>
                  <a:pt x="21458" y="6347"/>
                </a:cubicBezTo>
                <a:cubicBezTo>
                  <a:pt x="21467" y="6396"/>
                  <a:pt x="21479" y="6438"/>
                  <a:pt x="21492" y="6473"/>
                </a:cubicBezTo>
                <a:cubicBezTo>
                  <a:pt x="21497" y="6480"/>
                  <a:pt x="21500" y="6493"/>
                  <a:pt x="21505" y="6499"/>
                </a:cubicBezTo>
                <a:cubicBezTo>
                  <a:pt x="21524" y="6520"/>
                  <a:pt x="21546" y="6527"/>
                  <a:pt x="21566" y="6533"/>
                </a:cubicBezTo>
                <a:cubicBezTo>
                  <a:pt x="21576" y="6520"/>
                  <a:pt x="21580" y="6496"/>
                  <a:pt x="21581" y="6465"/>
                </a:cubicBezTo>
                <a:cubicBezTo>
                  <a:pt x="21584" y="6374"/>
                  <a:pt x="21549" y="6225"/>
                  <a:pt x="21490" y="6135"/>
                </a:cubicBezTo>
                <a:cubicBezTo>
                  <a:pt x="21465" y="6097"/>
                  <a:pt x="21435" y="6067"/>
                  <a:pt x="21405" y="6045"/>
                </a:cubicBezTo>
                <a:cubicBezTo>
                  <a:pt x="21404" y="6044"/>
                  <a:pt x="21404" y="6043"/>
                  <a:pt x="21404" y="6043"/>
                </a:cubicBezTo>
                <a:cubicBezTo>
                  <a:pt x="21373" y="6020"/>
                  <a:pt x="21342" y="6006"/>
                  <a:pt x="21315" y="6001"/>
                </a:cubicBezTo>
                <a:close/>
                <a:moveTo>
                  <a:pt x="20210" y="6237"/>
                </a:moveTo>
                <a:cubicBezTo>
                  <a:pt x="20206" y="6242"/>
                  <a:pt x="20202" y="6243"/>
                  <a:pt x="20196" y="6257"/>
                </a:cubicBezTo>
                <a:cubicBezTo>
                  <a:pt x="20164" y="6335"/>
                  <a:pt x="20138" y="6550"/>
                  <a:pt x="20137" y="6733"/>
                </a:cubicBezTo>
                <a:cubicBezTo>
                  <a:pt x="20136" y="7087"/>
                  <a:pt x="20161" y="7090"/>
                  <a:pt x="20193" y="6806"/>
                </a:cubicBezTo>
                <a:cubicBezTo>
                  <a:pt x="20205" y="6639"/>
                  <a:pt x="20211" y="6440"/>
                  <a:pt x="20210" y="6237"/>
                </a:cubicBezTo>
                <a:close/>
                <a:moveTo>
                  <a:pt x="2236" y="7552"/>
                </a:moveTo>
                <a:cubicBezTo>
                  <a:pt x="2222" y="7532"/>
                  <a:pt x="2196" y="7567"/>
                  <a:pt x="2146" y="7642"/>
                </a:cubicBezTo>
                <a:cubicBezTo>
                  <a:pt x="2058" y="7777"/>
                  <a:pt x="2053" y="7834"/>
                  <a:pt x="2121" y="7959"/>
                </a:cubicBezTo>
                <a:cubicBezTo>
                  <a:pt x="2133" y="7980"/>
                  <a:pt x="2139" y="7986"/>
                  <a:pt x="2149" y="8003"/>
                </a:cubicBezTo>
                <a:cubicBezTo>
                  <a:pt x="2185" y="8034"/>
                  <a:pt x="2217" y="8054"/>
                  <a:pt x="2239" y="8041"/>
                </a:cubicBezTo>
                <a:cubicBezTo>
                  <a:pt x="2247" y="7996"/>
                  <a:pt x="2252" y="7925"/>
                  <a:pt x="2252" y="7795"/>
                </a:cubicBezTo>
                <a:cubicBezTo>
                  <a:pt x="2252" y="7648"/>
                  <a:pt x="2250" y="7573"/>
                  <a:pt x="2236" y="7552"/>
                </a:cubicBezTo>
                <a:close/>
                <a:moveTo>
                  <a:pt x="651" y="9771"/>
                </a:moveTo>
                <a:cubicBezTo>
                  <a:pt x="618" y="9771"/>
                  <a:pt x="591" y="9902"/>
                  <a:pt x="591" y="10063"/>
                </a:cubicBezTo>
                <a:cubicBezTo>
                  <a:pt x="591" y="10237"/>
                  <a:pt x="621" y="10342"/>
                  <a:pt x="661" y="10356"/>
                </a:cubicBezTo>
                <a:cubicBezTo>
                  <a:pt x="675" y="10355"/>
                  <a:pt x="685" y="10351"/>
                  <a:pt x="695" y="10347"/>
                </a:cubicBezTo>
                <a:cubicBezTo>
                  <a:pt x="714" y="10334"/>
                  <a:pt x="733" y="10306"/>
                  <a:pt x="752" y="10259"/>
                </a:cubicBezTo>
                <a:cubicBezTo>
                  <a:pt x="803" y="10132"/>
                  <a:pt x="729" y="9771"/>
                  <a:pt x="651" y="9771"/>
                </a:cubicBezTo>
                <a:close/>
                <a:moveTo>
                  <a:pt x="120" y="14366"/>
                </a:moveTo>
                <a:cubicBezTo>
                  <a:pt x="69" y="14366"/>
                  <a:pt x="32" y="14469"/>
                  <a:pt x="32" y="14610"/>
                </a:cubicBezTo>
                <a:cubicBezTo>
                  <a:pt x="32" y="14745"/>
                  <a:pt x="66" y="14855"/>
                  <a:pt x="107" y="14855"/>
                </a:cubicBezTo>
                <a:cubicBezTo>
                  <a:pt x="147" y="14855"/>
                  <a:pt x="187" y="14745"/>
                  <a:pt x="194" y="14610"/>
                </a:cubicBezTo>
                <a:cubicBezTo>
                  <a:pt x="202" y="14459"/>
                  <a:pt x="173" y="14366"/>
                  <a:pt x="120" y="14366"/>
                </a:cubicBezTo>
                <a:close/>
                <a:moveTo>
                  <a:pt x="104" y="16226"/>
                </a:moveTo>
                <a:cubicBezTo>
                  <a:pt x="52" y="16240"/>
                  <a:pt x="27" y="16335"/>
                  <a:pt x="31" y="16514"/>
                </a:cubicBezTo>
                <a:cubicBezTo>
                  <a:pt x="34" y="16691"/>
                  <a:pt x="69" y="16809"/>
                  <a:pt x="121" y="16809"/>
                </a:cubicBezTo>
                <a:cubicBezTo>
                  <a:pt x="161" y="16809"/>
                  <a:pt x="190" y="16744"/>
                  <a:pt x="202" y="16636"/>
                </a:cubicBezTo>
                <a:cubicBezTo>
                  <a:pt x="204" y="16618"/>
                  <a:pt x="203" y="16597"/>
                  <a:pt x="204" y="16576"/>
                </a:cubicBezTo>
                <a:cubicBezTo>
                  <a:pt x="205" y="16554"/>
                  <a:pt x="207" y="16538"/>
                  <a:pt x="207" y="16512"/>
                </a:cubicBezTo>
                <a:cubicBezTo>
                  <a:pt x="207" y="16511"/>
                  <a:pt x="207" y="16509"/>
                  <a:pt x="207" y="16508"/>
                </a:cubicBezTo>
                <a:cubicBezTo>
                  <a:pt x="207" y="16417"/>
                  <a:pt x="200" y="16347"/>
                  <a:pt x="185" y="16298"/>
                </a:cubicBezTo>
                <a:cubicBezTo>
                  <a:pt x="181" y="16286"/>
                  <a:pt x="175" y="16277"/>
                  <a:pt x="170" y="16268"/>
                </a:cubicBezTo>
                <a:cubicBezTo>
                  <a:pt x="155" y="16244"/>
                  <a:pt x="132" y="16231"/>
                  <a:pt x="104" y="16226"/>
                </a:cubicBezTo>
                <a:close/>
                <a:moveTo>
                  <a:pt x="17163" y="16366"/>
                </a:moveTo>
                <a:cubicBezTo>
                  <a:pt x="17144" y="16376"/>
                  <a:pt x="17097" y="16439"/>
                  <a:pt x="17014" y="16558"/>
                </a:cubicBezTo>
                <a:cubicBezTo>
                  <a:pt x="16904" y="16716"/>
                  <a:pt x="16814" y="16860"/>
                  <a:pt x="16814" y="16879"/>
                </a:cubicBezTo>
                <a:cubicBezTo>
                  <a:pt x="16814" y="16987"/>
                  <a:pt x="17079" y="16671"/>
                  <a:pt x="17141" y="16488"/>
                </a:cubicBezTo>
                <a:cubicBezTo>
                  <a:pt x="17171" y="16398"/>
                  <a:pt x="17181" y="16356"/>
                  <a:pt x="17163" y="16366"/>
                </a:cubicBezTo>
                <a:close/>
                <a:moveTo>
                  <a:pt x="16655" y="17151"/>
                </a:moveTo>
                <a:lnTo>
                  <a:pt x="16447" y="17437"/>
                </a:lnTo>
                <a:cubicBezTo>
                  <a:pt x="16333" y="17595"/>
                  <a:pt x="16240" y="17739"/>
                  <a:pt x="16240" y="17756"/>
                </a:cubicBezTo>
                <a:cubicBezTo>
                  <a:pt x="16240" y="17774"/>
                  <a:pt x="16244" y="17781"/>
                  <a:pt x="16251" y="17782"/>
                </a:cubicBezTo>
                <a:cubicBezTo>
                  <a:pt x="16253" y="17782"/>
                  <a:pt x="16258" y="17777"/>
                  <a:pt x="16261" y="17776"/>
                </a:cubicBezTo>
                <a:cubicBezTo>
                  <a:pt x="16288" y="17760"/>
                  <a:pt x="16347" y="17670"/>
                  <a:pt x="16467" y="17467"/>
                </a:cubicBezTo>
                <a:lnTo>
                  <a:pt x="16655" y="17151"/>
                </a:lnTo>
                <a:close/>
                <a:moveTo>
                  <a:pt x="17325" y="17395"/>
                </a:moveTo>
                <a:cubicBezTo>
                  <a:pt x="17307" y="17395"/>
                  <a:pt x="17290" y="17428"/>
                  <a:pt x="17262" y="17493"/>
                </a:cubicBezTo>
                <a:cubicBezTo>
                  <a:pt x="17233" y="17562"/>
                  <a:pt x="17212" y="17636"/>
                  <a:pt x="17205" y="17684"/>
                </a:cubicBezTo>
                <a:cubicBezTo>
                  <a:pt x="17219" y="17738"/>
                  <a:pt x="17274" y="17778"/>
                  <a:pt x="17343" y="17782"/>
                </a:cubicBezTo>
                <a:cubicBezTo>
                  <a:pt x="17464" y="17774"/>
                  <a:pt x="17478" y="17701"/>
                  <a:pt x="17389" y="17493"/>
                </a:cubicBezTo>
                <a:cubicBezTo>
                  <a:pt x="17361" y="17428"/>
                  <a:pt x="17342" y="17395"/>
                  <a:pt x="17325" y="17395"/>
                </a:cubicBezTo>
                <a:close/>
                <a:moveTo>
                  <a:pt x="17793" y="17441"/>
                </a:moveTo>
                <a:cubicBezTo>
                  <a:pt x="17783" y="17440"/>
                  <a:pt x="17773" y="17444"/>
                  <a:pt x="17765" y="17451"/>
                </a:cubicBezTo>
                <a:cubicBezTo>
                  <a:pt x="17724" y="17490"/>
                  <a:pt x="17711" y="17551"/>
                  <a:pt x="17714" y="17614"/>
                </a:cubicBezTo>
                <a:cubicBezTo>
                  <a:pt x="17722" y="17679"/>
                  <a:pt x="17749" y="17740"/>
                  <a:pt x="17789" y="17780"/>
                </a:cubicBezTo>
                <a:cubicBezTo>
                  <a:pt x="17801" y="17791"/>
                  <a:pt x="17815" y="17798"/>
                  <a:pt x="17829" y="17806"/>
                </a:cubicBezTo>
                <a:cubicBezTo>
                  <a:pt x="17887" y="17821"/>
                  <a:pt x="17942" y="17804"/>
                  <a:pt x="17954" y="17762"/>
                </a:cubicBezTo>
                <a:cubicBezTo>
                  <a:pt x="17982" y="17659"/>
                  <a:pt x="17867" y="17450"/>
                  <a:pt x="17793" y="17441"/>
                </a:cubicBezTo>
                <a:close/>
                <a:moveTo>
                  <a:pt x="137" y="18318"/>
                </a:moveTo>
                <a:cubicBezTo>
                  <a:pt x="123" y="18308"/>
                  <a:pt x="92" y="18348"/>
                  <a:pt x="54" y="18426"/>
                </a:cubicBezTo>
                <a:cubicBezTo>
                  <a:pt x="-11" y="18563"/>
                  <a:pt x="-16" y="18630"/>
                  <a:pt x="35" y="18683"/>
                </a:cubicBezTo>
                <a:cubicBezTo>
                  <a:pt x="62" y="18707"/>
                  <a:pt x="88" y="18729"/>
                  <a:pt x="109" y="18741"/>
                </a:cubicBezTo>
                <a:cubicBezTo>
                  <a:pt x="129" y="18752"/>
                  <a:pt x="143" y="18754"/>
                  <a:pt x="156" y="18753"/>
                </a:cubicBezTo>
                <a:cubicBezTo>
                  <a:pt x="160" y="18752"/>
                  <a:pt x="167" y="18755"/>
                  <a:pt x="170" y="18753"/>
                </a:cubicBezTo>
                <a:cubicBezTo>
                  <a:pt x="177" y="18750"/>
                  <a:pt x="178" y="18739"/>
                  <a:pt x="182" y="18733"/>
                </a:cubicBezTo>
                <a:cubicBezTo>
                  <a:pt x="195" y="18710"/>
                  <a:pt x="198" y="18671"/>
                  <a:pt x="182" y="18607"/>
                </a:cubicBezTo>
                <a:cubicBezTo>
                  <a:pt x="161" y="18522"/>
                  <a:pt x="143" y="18408"/>
                  <a:pt x="143" y="18346"/>
                </a:cubicBezTo>
                <a:cubicBezTo>
                  <a:pt x="143" y="18331"/>
                  <a:pt x="141" y="18322"/>
                  <a:pt x="137" y="18318"/>
                </a:cubicBezTo>
                <a:close/>
                <a:moveTo>
                  <a:pt x="96" y="20335"/>
                </a:moveTo>
                <a:cubicBezTo>
                  <a:pt x="83" y="20337"/>
                  <a:pt x="72" y="20343"/>
                  <a:pt x="61" y="20351"/>
                </a:cubicBezTo>
                <a:cubicBezTo>
                  <a:pt x="36" y="20380"/>
                  <a:pt x="16" y="20451"/>
                  <a:pt x="16" y="20571"/>
                </a:cubicBezTo>
                <a:cubicBezTo>
                  <a:pt x="16" y="20723"/>
                  <a:pt x="52" y="20815"/>
                  <a:pt x="112" y="20815"/>
                </a:cubicBezTo>
                <a:cubicBezTo>
                  <a:pt x="156" y="20815"/>
                  <a:pt x="181" y="20795"/>
                  <a:pt x="194" y="20757"/>
                </a:cubicBezTo>
                <a:cubicBezTo>
                  <a:pt x="197" y="20742"/>
                  <a:pt x="200" y="20726"/>
                  <a:pt x="202" y="20709"/>
                </a:cubicBezTo>
                <a:cubicBezTo>
                  <a:pt x="204" y="20656"/>
                  <a:pt x="195" y="20585"/>
                  <a:pt x="169" y="20481"/>
                </a:cubicBezTo>
                <a:cubicBezTo>
                  <a:pt x="147" y="20394"/>
                  <a:pt x="121" y="20347"/>
                  <a:pt x="96" y="20335"/>
                </a:cubicBezTo>
                <a:close/>
              </a:path>
            </a:pathLst>
          </a:custGeom>
          <a:ln w="12700">
            <a:miter lim="400000"/>
          </a:ln>
        </p:spPr>
      </p:pic>
      <p:pic>
        <p:nvPicPr>
          <p:cNvPr id="754" name="Image" descr="Image"/>
          <p:cNvPicPr>
            <a:picLocks noChangeAspect="1"/>
          </p:cNvPicPr>
          <p:nvPr/>
        </p:nvPicPr>
        <p:blipFill>
          <a:blip r:embed="rId4">
            <a:extLst/>
          </a:blip>
          <a:stretch>
            <a:fillRect/>
          </a:stretch>
        </p:blipFill>
        <p:spPr>
          <a:xfrm>
            <a:off x="14832672" y="5879284"/>
            <a:ext cx="8813339" cy="5889786"/>
          </a:xfrm>
          <a:prstGeom prst="rect">
            <a:avLst/>
          </a:prstGeom>
          <a:ln w="12700">
            <a:miter lim="400000"/>
          </a:ln>
        </p:spPr>
      </p:pic>
      <p:grpSp>
        <p:nvGrpSpPr>
          <p:cNvPr id="757" name="Numerieke modellen…"/>
          <p:cNvGrpSpPr/>
          <p:nvPr/>
        </p:nvGrpSpPr>
        <p:grpSpPr>
          <a:xfrm>
            <a:off x="2617307" y="3615232"/>
            <a:ext cx="8564900" cy="2192021"/>
            <a:chOff x="0" y="0"/>
            <a:chExt cx="8564898" cy="2192020"/>
          </a:xfrm>
        </p:grpSpPr>
        <p:sp>
          <p:nvSpPr>
            <p:cNvPr id="756" name="Numerieke modellen…"/>
            <p:cNvSpPr txBox="1"/>
            <p:nvPr/>
          </p:nvSpPr>
          <p:spPr>
            <a:xfrm>
              <a:off x="215900" y="139700"/>
              <a:ext cx="8133099" cy="163322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0" sz="5000"/>
              </a:pPr>
              <a:r>
                <a:t>Numerieke modellen</a:t>
              </a:r>
            </a:p>
            <a:p>
              <a:pPr>
                <a:defRPr b="0" sz="5000"/>
              </a:pPr>
              <a:r>
                <a:t>waar een hoop detail in kan</a:t>
              </a:r>
            </a:p>
          </p:txBody>
        </p:sp>
        <p:pic>
          <p:nvPicPr>
            <p:cNvPr id="755" name="Numerieke modellen… Numerieke modellenwaar een hoop detail in kan" descr="Numerieke modellen… Numerieke modellenwaar een hoop detail in kan"/>
            <p:cNvPicPr>
              <a:picLocks noChangeAspect="0"/>
            </p:cNvPicPr>
            <p:nvPr/>
          </p:nvPicPr>
          <p:blipFill>
            <a:blip r:embed="rId5">
              <a:extLst/>
            </a:blip>
            <a:stretch>
              <a:fillRect/>
            </a:stretch>
          </p:blipFill>
          <p:spPr>
            <a:xfrm>
              <a:off x="0" y="0"/>
              <a:ext cx="8564899" cy="2192021"/>
            </a:xfrm>
            <a:prstGeom prst="rect">
              <a:avLst/>
            </a:prstGeom>
            <a:effectLst/>
          </p:spPr>
        </p:pic>
      </p:grpSp>
      <p:grpSp>
        <p:nvGrpSpPr>
          <p:cNvPr id="760" name="Analytische modellen…"/>
          <p:cNvGrpSpPr/>
          <p:nvPr/>
        </p:nvGrpSpPr>
        <p:grpSpPr>
          <a:xfrm>
            <a:off x="14956891" y="3615232"/>
            <a:ext cx="8564900" cy="2192021"/>
            <a:chOff x="0" y="0"/>
            <a:chExt cx="8564898" cy="2192020"/>
          </a:xfrm>
        </p:grpSpPr>
        <p:sp>
          <p:nvSpPr>
            <p:cNvPr id="759" name="Analytische modellen…"/>
            <p:cNvSpPr txBox="1"/>
            <p:nvPr/>
          </p:nvSpPr>
          <p:spPr>
            <a:xfrm>
              <a:off x="215900" y="139700"/>
              <a:ext cx="8133099" cy="163322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0" sz="5000"/>
              </a:pPr>
              <a:r>
                <a:t>Analytische modellen</a:t>
              </a:r>
            </a:p>
            <a:p>
              <a:pPr>
                <a:defRPr b="0" sz="5000"/>
              </a:pPr>
              <a:r>
                <a:t>Sterkere vereenvoudiging</a:t>
              </a:r>
            </a:p>
          </p:txBody>
        </p:sp>
        <p:pic>
          <p:nvPicPr>
            <p:cNvPr id="758" name="Analytische modellen… Analytische modellenSterkere vereenvoudiging" descr="Analytische modellen… Analytische modellenSterkere vereenvoudiging"/>
            <p:cNvPicPr>
              <a:picLocks noChangeAspect="0"/>
            </p:cNvPicPr>
            <p:nvPr/>
          </p:nvPicPr>
          <p:blipFill>
            <a:blip r:embed="rId5">
              <a:extLst/>
            </a:blip>
            <a:stretch>
              <a:fillRect/>
            </a:stretch>
          </p:blipFill>
          <p:spPr>
            <a:xfrm>
              <a:off x="0" y="0"/>
              <a:ext cx="8564899" cy="2192021"/>
            </a:xfrm>
            <a:prstGeom prst="rect">
              <a:avLst/>
            </a:prstGeom>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70" name="Group 4"/>
          <p:cNvGrpSpPr/>
          <p:nvPr/>
        </p:nvGrpSpPr>
        <p:grpSpPr>
          <a:xfrm>
            <a:off x="506505" y="12217117"/>
            <a:ext cx="2716821" cy="1077773"/>
            <a:chOff x="0" y="-1"/>
            <a:chExt cx="2716820" cy="1077771"/>
          </a:xfrm>
        </p:grpSpPr>
        <p:sp>
          <p:nvSpPr>
            <p:cNvPr id="762" name="Freeform 5"/>
            <p:cNvSpPr/>
            <p:nvPr/>
          </p:nvSpPr>
          <p:spPr>
            <a:xfrm>
              <a:off x="540061" y="530629"/>
              <a:ext cx="501151" cy="54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rgbClr val="00A6D6"/>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3" name="Freeform 6"/>
            <p:cNvSpPr/>
            <p:nvPr/>
          </p:nvSpPr>
          <p:spPr>
            <a:xfrm>
              <a:off x="0" y="530629"/>
              <a:ext cx="470493"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4" name="Freeform 7"/>
            <p:cNvSpPr/>
            <p:nvPr/>
          </p:nvSpPr>
          <p:spPr>
            <a:xfrm>
              <a:off x="143118" y="-2"/>
              <a:ext cx="497561" cy="498796"/>
            </a:xfrm>
            <a:custGeom>
              <a:avLst/>
              <a:gdLst/>
              <a:ahLst/>
              <a:cxnLst>
                <a:cxn ang="0">
                  <a:pos x="wd2" y="hd2"/>
                </a:cxn>
                <a:cxn ang="5400000">
                  <a:pos x="wd2" y="hd2"/>
                </a:cxn>
                <a:cxn ang="10800000">
                  <a:pos x="wd2" y="hd2"/>
                </a:cxn>
                <a:cxn ang="16200000">
                  <a:pos x="wd2" y="hd2"/>
                </a:cxn>
              </a:cxnLst>
              <a:rect l="0" t="0" r="r" b="b"/>
              <a:pathLst>
                <a:path w="20165" h="21600" fill="norm" stroke="1"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5" name="Freeform 8"/>
            <p:cNvSpPr/>
            <p:nvPr/>
          </p:nvSpPr>
          <p:spPr>
            <a:xfrm>
              <a:off x="1683861" y="681565"/>
              <a:ext cx="328994" cy="396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6" name="Rectangle 9"/>
            <p:cNvSpPr/>
            <p:nvPr/>
          </p:nvSpPr>
          <p:spPr>
            <a:xfrm>
              <a:off x="2098931" y="530629"/>
              <a:ext cx="62499" cy="531812"/>
            </a:xfrm>
            <a:prstGeom prst="rect">
              <a:avLst/>
            </a:pr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7" name="Freeform 10"/>
            <p:cNvSpPr/>
            <p:nvPr/>
          </p:nvSpPr>
          <p:spPr>
            <a:xfrm>
              <a:off x="2239252" y="523554"/>
              <a:ext cx="235839" cy="538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8" name="Freeform 11"/>
            <p:cNvSpPr/>
            <p:nvPr/>
          </p:nvSpPr>
          <p:spPr>
            <a:xfrm>
              <a:off x="2505746" y="594305"/>
              <a:ext cx="211075" cy="483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69" name="Freeform 12"/>
            <p:cNvSpPr/>
            <p:nvPr/>
          </p:nvSpPr>
          <p:spPr>
            <a:xfrm>
              <a:off x="1189787" y="530629"/>
              <a:ext cx="423325"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grpSp>
      <p:sp>
        <p:nvSpPr>
          <p:cNvPr id="771" name="Titel 9"/>
          <p:cNvSpPr txBox="1"/>
          <p:nvPr>
            <p:ph type="title"/>
          </p:nvPr>
        </p:nvSpPr>
        <p:spPr>
          <a:xfrm>
            <a:off x="1527338" y="1438409"/>
            <a:ext cx="21999548" cy="1767801"/>
          </a:xfrm>
          <a:prstGeom prst="rect">
            <a:avLst/>
          </a:prstGeom>
        </p:spPr>
        <p:txBody>
          <a:bodyPr/>
          <a:lstStyle>
            <a:lvl1pPr algn="ctr" defTabSz="1700782">
              <a:tabLst>
                <a:tab pos="2311400" algn="l"/>
              </a:tabLst>
              <a:defRPr>
                <a:latin typeface="Arial"/>
                <a:ea typeface="Arial"/>
                <a:cs typeface="Arial"/>
                <a:sym typeface="Arial"/>
              </a:defRPr>
            </a:lvl1pPr>
          </a:lstStyle>
          <a:p>
            <a:pPr/>
            <a:r>
              <a:t>Hoe complex moet een grondwatermodel zijn:</a:t>
            </a:r>
          </a:p>
        </p:txBody>
      </p:sp>
      <p:grpSp>
        <p:nvGrpSpPr>
          <p:cNvPr id="774" name="Group"/>
          <p:cNvGrpSpPr/>
          <p:nvPr/>
        </p:nvGrpSpPr>
        <p:grpSpPr>
          <a:xfrm>
            <a:off x="17239690" y="6365839"/>
            <a:ext cx="6542121" cy="6771579"/>
            <a:chOff x="0" y="0"/>
            <a:chExt cx="6542120" cy="6771578"/>
          </a:xfrm>
        </p:grpSpPr>
        <p:pic>
          <p:nvPicPr>
            <p:cNvPr id="772" name="Image" descr="Image"/>
            <p:cNvPicPr>
              <a:picLocks noChangeAspect="1"/>
            </p:cNvPicPr>
            <p:nvPr/>
          </p:nvPicPr>
          <p:blipFill>
            <a:blip r:embed="rId2">
              <a:extLst/>
            </a:blip>
            <a:srcRect l="17713" t="17957" r="18198" b="17956"/>
            <a:stretch>
              <a:fillRect/>
            </a:stretch>
          </p:blipFill>
          <p:spPr>
            <a:xfrm>
              <a:off x="1000598" y="1061470"/>
              <a:ext cx="4648888" cy="4648742"/>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40" y="0"/>
                  </a:moveTo>
                  <a:cubicBezTo>
                    <a:pt x="7322" y="0"/>
                    <a:pt x="4803"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5" y="1005"/>
                    <a:pt x="12358" y="0"/>
                    <a:pt x="9840" y="0"/>
                  </a:cubicBezTo>
                  <a:close/>
                </a:path>
              </a:pathLst>
            </a:custGeom>
            <a:ln w="12700" cap="flat">
              <a:noFill/>
              <a:miter lim="400000"/>
            </a:ln>
            <a:effectLst/>
          </p:spPr>
        </p:pic>
        <p:pic>
          <p:nvPicPr>
            <p:cNvPr id="773" name="Image" descr="Image"/>
            <p:cNvPicPr>
              <a:picLocks noChangeAspect="1"/>
            </p:cNvPicPr>
            <p:nvPr/>
          </p:nvPicPr>
          <p:blipFill>
            <a:blip r:embed="rId3">
              <a:extLst/>
            </a:blip>
            <a:stretch>
              <a:fillRect/>
            </a:stretch>
          </p:blipFill>
          <p:spPr>
            <a:xfrm>
              <a:off x="0" y="0"/>
              <a:ext cx="6542121" cy="6771579"/>
            </a:xfrm>
            <a:prstGeom prst="rect">
              <a:avLst/>
            </a:prstGeom>
            <a:ln w="12700" cap="flat">
              <a:noFill/>
              <a:miter lim="400000"/>
            </a:ln>
            <a:effectLst/>
          </p:spPr>
        </p:pic>
      </p:grpSp>
      <p:grpSp>
        <p:nvGrpSpPr>
          <p:cNvPr id="777" name="Group"/>
          <p:cNvGrpSpPr/>
          <p:nvPr/>
        </p:nvGrpSpPr>
        <p:grpSpPr>
          <a:xfrm>
            <a:off x="652347" y="3672719"/>
            <a:ext cx="15824201" cy="4394201"/>
            <a:chOff x="-215900" y="-139700"/>
            <a:chExt cx="15824200" cy="4394200"/>
          </a:xfrm>
        </p:grpSpPr>
        <p:pic>
          <p:nvPicPr>
            <p:cNvPr id="775" name="pasted-movie.png" descr="pasted-movie.png"/>
            <p:cNvPicPr>
              <a:picLocks noChangeAspect="0"/>
            </p:cNvPicPr>
            <p:nvPr/>
          </p:nvPicPr>
          <p:blipFill>
            <a:blip r:embed="rId4">
              <a:extLst/>
            </a:blip>
            <a:stretch>
              <a:fillRect/>
            </a:stretch>
          </p:blipFill>
          <p:spPr>
            <a:xfrm>
              <a:off x="-215900" y="-139700"/>
              <a:ext cx="15824200" cy="4394200"/>
            </a:xfrm>
            <a:prstGeom prst="rect">
              <a:avLst/>
            </a:prstGeom>
            <a:effectLst>
              <a:outerShdw sx="100000" sy="100000" kx="0" ky="0" algn="b" rotWithShape="0" blurRad="101600" dist="50800" dir="5400000">
                <a:srgbClr val="000000">
                  <a:alpha val="35000"/>
                </a:srgbClr>
              </a:outerShdw>
            </a:effectLst>
          </p:spPr>
        </p:pic>
        <p:sp>
          <p:nvSpPr>
            <p:cNvPr id="776" name="Chris Paola, Nature, 2011"/>
            <p:cNvSpPr txBox="1"/>
            <p:nvPr/>
          </p:nvSpPr>
          <p:spPr>
            <a:xfrm>
              <a:off x="10432956" y="3182815"/>
              <a:ext cx="4694302"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Chris Paola, Nature, 2011</a:t>
              </a:r>
            </a:p>
          </p:txBody>
        </p:sp>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87" name="Group 4"/>
          <p:cNvGrpSpPr/>
          <p:nvPr/>
        </p:nvGrpSpPr>
        <p:grpSpPr>
          <a:xfrm>
            <a:off x="506505" y="12217117"/>
            <a:ext cx="2716821" cy="1077773"/>
            <a:chOff x="0" y="-1"/>
            <a:chExt cx="2716820" cy="1077771"/>
          </a:xfrm>
        </p:grpSpPr>
        <p:sp>
          <p:nvSpPr>
            <p:cNvPr id="779" name="Freeform 5"/>
            <p:cNvSpPr/>
            <p:nvPr/>
          </p:nvSpPr>
          <p:spPr>
            <a:xfrm>
              <a:off x="540061" y="530629"/>
              <a:ext cx="501151" cy="54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rgbClr val="00A6D6"/>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0" name="Freeform 6"/>
            <p:cNvSpPr/>
            <p:nvPr/>
          </p:nvSpPr>
          <p:spPr>
            <a:xfrm>
              <a:off x="0" y="530629"/>
              <a:ext cx="470493"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1" name="Freeform 7"/>
            <p:cNvSpPr/>
            <p:nvPr/>
          </p:nvSpPr>
          <p:spPr>
            <a:xfrm>
              <a:off x="143118" y="-2"/>
              <a:ext cx="497561" cy="498796"/>
            </a:xfrm>
            <a:custGeom>
              <a:avLst/>
              <a:gdLst/>
              <a:ahLst/>
              <a:cxnLst>
                <a:cxn ang="0">
                  <a:pos x="wd2" y="hd2"/>
                </a:cxn>
                <a:cxn ang="5400000">
                  <a:pos x="wd2" y="hd2"/>
                </a:cxn>
                <a:cxn ang="10800000">
                  <a:pos x="wd2" y="hd2"/>
                </a:cxn>
                <a:cxn ang="16200000">
                  <a:pos x="wd2" y="hd2"/>
                </a:cxn>
              </a:cxnLst>
              <a:rect l="0" t="0" r="r" b="b"/>
              <a:pathLst>
                <a:path w="20165" h="21600" fill="norm" stroke="1"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2" name="Freeform 8"/>
            <p:cNvSpPr/>
            <p:nvPr/>
          </p:nvSpPr>
          <p:spPr>
            <a:xfrm>
              <a:off x="1683861" y="681565"/>
              <a:ext cx="328994" cy="396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3" name="Rectangle 9"/>
            <p:cNvSpPr/>
            <p:nvPr/>
          </p:nvSpPr>
          <p:spPr>
            <a:xfrm>
              <a:off x="2098931" y="530629"/>
              <a:ext cx="62499" cy="531812"/>
            </a:xfrm>
            <a:prstGeom prst="rect">
              <a:avLst/>
            </a:pr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4" name="Freeform 10"/>
            <p:cNvSpPr/>
            <p:nvPr/>
          </p:nvSpPr>
          <p:spPr>
            <a:xfrm>
              <a:off x="2239252" y="523554"/>
              <a:ext cx="235839" cy="538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5" name="Freeform 11"/>
            <p:cNvSpPr/>
            <p:nvPr/>
          </p:nvSpPr>
          <p:spPr>
            <a:xfrm>
              <a:off x="2505746" y="594305"/>
              <a:ext cx="211075" cy="483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sp>
          <p:nvSpPr>
            <p:cNvPr id="786" name="Freeform 12"/>
            <p:cNvSpPr/>
            <p:nvPr/>
          </p:nvSpPr>
          <p:spPr>
            <a:xfrm>
              <a:off x="1189787" y="530629"/>
              <a:ext cx="423325" cy="531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91437" tIns="91437" rIns="91437" bIns="91437" numCol="1" anchor="t">
              <a:noAutofit/>
            </a:bodyPr>
            <a:lstStyle/>
            <a:p>
              <a:pPr algn="l" defTabSz="1828800">
                <a:defRPr b="0" sz="3200">
                  <a:latin typeface="Arial"/>
                  <a:ea typeface="Arial"/>
                  <a:cs typeface="Arial"/>
                  <a:sym typeface="Arial"/>
                </a:defRPr>
              </a:pPr>
            </a:p>
          </p:txBody>
        </p:sp>
      </p:grpSp>
      <p:pic>
        <p:nvPicPr>
          <p:cNvPr id="788" name="Image" descr="Image"/>
          <p:cNvPicPr>
            <a:picLocks noChangeAspect="1"/>
          </p:cNvPicPr>
          <p:nvPr/>
        </p:nvPicPr>
        <p:blipFill>
          <a:blip r:embed="rId2">
            <a:extLst/>
          </a:blip>
          <a:stretch>
            <a:fillRect/>
          </a:stretch>
        </p:blipFill>
        <p:spPr>
          <a:xfrm>
            <a:off x="14638160" y="2823192"/>
            <a:ext cx="609601" cy="508001"/>
          </a:xfrm>
          <a:prstGeom prst="rect">
            <a:avLst/>
          </a:prstGeom>
          <a:ln w="12700">
            <a:miter lim="400000"/>
          </a:ln>
        </p:spPr>
      </p:pic>
      <p:grpSp>
        <p:nvGrpSpPr>
          <p:cNvPr id="795" name="Group"/>
          <p:cNvGrpSpPr/>
          <p:nvPr/>
        </p:nvGrpSpPr>
        <p:grpSpPr>
          <a:xfrm>
            <a:off x="4129088" y="2703274"/>
            <a:ext cx="16125824" cy="9590090"/>
            <a:chOff x="0" y="0"/>
            <a:chExt cx="16125823" cy="9590089"/>
          </a:xfrm>
        </p:grpSpPr>
        <p:pic>
          <p:nvPicPr>
            <p:cNvPr id="789" name="island_interface.svg" descr="island_interface.svg"/>
            <p:cNvPicPr>
              <a:picLocks noChangeAspect="1"/>
            </p:cNvPicPr>
            <p:nvPr/>
          </p:nvPicPr>
          <p:blipFill>
            <a:blip r:embed="rId3">
              <a:extLst/>
            </a:blip>
            <a:stretch>
              <a:fillRect/>
            </a:stretch>
          </p:blipFill>
          <p:spPr>
            <a:xfrm>
              <a:off x="0" y="0"/>
              <a:ext cx="16125824" cy="9590090"/>
            </a:xfrm>
            <a:prstGeom prst="rect">
              <a:avLst/>
            </a:prstGeom>
            <a:ln w="12700" cap="flat">
              <a:noFill/>
              <a:miter lim="400000"/>
            </a:ln>
            <a:effectLst/>
          </p:spPr>
        </p:pic>
        <p:sp>
          <p:nvSpPr>
            <p:cNvPr id="790" name="Line"/>
            <p:cNvSpPr/>
            <p:nvPr/>
          </p:nvSpPr>
          <p:spPr>
            <a:xfrm flipV="1">
              <a:off x="6369578" y="1657952"/>
              <a:ext cx="1" cy="5072513"/>
            </a:xfrm>
            <a:prstGeom prst="line">
              <a:avLst/>
            </a:prstGeom>
            <a:noFill/>
            <a:ln w="63500" cap="flat">
              <a:solidFill>
                <a:srgbClr val="000000"/>
              </a:solidFill>
              <a:custDash>
                <a:ds d="200000" sp="200000"/>
              </a:custDash>
              <a:miter lim="400000"/>
              <a:headEnd type="stealth" w="med" len="med"/>
              <a:tailEnd type="stealth" w="med" len="med"/>
            </a:ln>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pic>
          <p:nvPicPr>
            <p:cNvPr id="791" name="Image" descr="Image"/>
            <p:cNvPicPr>
              <a:picLocks noChangeAspect="1"/>
            </p:cNvPicPr>
            <p:nvPr/>
          </p:nvPicPr>
          <p:blipFill>
            <a:blip r:embed="rId4">
              <a:extLst/>
            </a:blip>
            <a:stretch>
              <a:fillRect/>
            </a:stretch>
          </p:blipFill>
          <p:spPr>
            <a:xfrm>
              <a:off x="3689613" y="2003268"/>
              <a:ext cx="677334" cy="711201"/>
            </a:xfrm>
            <a:prstGeom prst="rect">
              <a:avLst/>
            </a:prstGeom>
            <a:ln w="12700" cap="flat">
              <a:noFill/>
              <a:miter lim="400000"/>
            </a:ln>
            <a:effectLst/>
          </p:spPr>
        </p:pic>
        <p:pic>
          <p:nvPicPr>
            <p:cNvPr id="792" name="Image" descr="Image"/>
            <p:cNvPicPr>
              <a:picLocks noChangeAspect="1"/>
            </p:cNvPicPr>
            <p:nvPr/>
          </p:nvPicPr>
          <p:blipFill>
            <a:blip r:embed="rId5">
              <a:extLst/>
            </a:blip>
            <a:stretch>
              <a:fillRect/>
            </a:stretch>
          </p:blipFill>
          <p:spPr>
            <a:xfrm>
              <a:off x="3875880" y="5008582"/>
              <a:ext cx="304801" cy="643467"/>
            </a:xfrm>
            <a:prstGeom prst="rect">
              <a:avLst/>
            </a:prstGeom>
            <a:ln w="12700" cap="flat">
              <a:noFill/>
              <a:miter lim="400000"/>
            </a:ln>
            <a:effectLst/>
          </p:spPr>
        </p:pic>
        <p:pic>
          <p:nvPicPr>
            <p:cNvPr id="793" name="Image" descr="Image"/>
            <p:cNvPicPr>
              <a:picLocks noChangeAspect="1"/>
            </p:cNvPicPr>
            <p:nvPr/>
          </p:nvPicPr>
          <p:blipFill>
            <a:blip r:embed="rId6">
              <a:extLst/>
            </a:blip>
            <a:stretch>
              <a:fillRect/>
            </a:stretch>
          </p:blipFill>
          <p:spPr>
            <a:xfrm>
              <a:off x="7249141" y="3996991"/>
              <a:ext cx="3420534" cy="711201"/>
            </a:xfrm>
            <a:prstGeom prst="rect">
              <a:avLst/>
            </a:prstGeom>
            <a:ln w="12700" cap="flat">
              <a:noFill/>
              <a:miter lim="400000"/>
            </a:ln>
            <a:effectLst/>
          </p:spPr>
        </p:pic>
        <p:pic>
          <p:nvPicPr>
            <p:cNvPr id="794" name="Image" descr="Image"/>
            <p:cNvPicPr>
              <a:picLocks noChangeAspect="1"/>
            </p:cNvPicPr>
            <p:nvPr/>
          </p:nvPicPr>
          <p:blipFill>
            <a:blip r:embed="rId7">
              <a:extLst/>
            </a:blip>
            <a:stretch>
              <a:fillRect/>
            </a:stretch>
          </p:blipFill>
          <p:spPr>
            <a:xfrm>
              <a:off x="7923211" y="8841159"/>
              <a:ext cx="440268" cy="508001"/>
            </a:xfrm>
            <a:prstGeom prst="rect">
              <a:avLst/>
            </a:prstGeom>
            <a:ln w="12700" cap="flat">
              <a:noFill/>
              <a:miter lim="400000"/>
            </a:ln>
            <a:effectLst/>
          </p:spPr>
        </p:pic>
      </p:grpSp>
      <p:sp>
        <p:nvSpPr>
          <p:cNvPr id="796" name="Titel 9"/>
          <p:cNvSpPr txBox="1"/>
          <p:nvPr>
            <p:ph type="title"/>
          </p:nvPr>
        </p:nvSpPr>
        <p:spPr>
          <a:xfrm>
            <a:off x="1395427" y="1042675"/>
            <a:ext cx="21550146" cy="980802"/>
          </a:xfrm>
          <a:prstGeom prst="rect">
            <a:avLst/>
          </a:prstGeom>
        </p:spPr>
        <p:txBody>
          <a:bodyPr/>
          <a:lstStyle>
            <a:lvl1pPr algn="ctr" defTabSz="1700782">
              <a:tabLst>
                <a:tab pos="2311400" algn="l"/>
              </a:tabLst>
              <a:defRPr>
                <a:latin typeface="Arial"/>
                <a:ea typeface="Arial"/>
                <a:cs typeface="Arial"/>
                <a:sym typeface="Arial"/>
              </a:defRPr>
            </a:lvl1pPr>
          </a:lstStyle>
          <a:p>
            <a:pPr/>
            <a:r>
              <a:t>Voorbeeld: Groeiende zoetwaterbel onder een nieuw eiland</a:t>
            </a:r>
          </a:p>
        </p:txBody>
      </p:sp>
      <p:sp>
        <p:nvSpPr>
          <p:cNvPr id="797" name="Numerieke modellen kunnen ook gebruikt worden voor simpele modellen"/>
          <p:cNvSpPr txBox="1"/>
          <p:nvPr/>
        </p:nvSpPr>
        <p:spPr>
          <a:xfrm>
            <a:off x="13443470" y="11963015"/>
            <a:ext cx="10680536" cy="1306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000"/>
            </a:lvl1pPr>
          </a:lstStyle>
          <a:p>
            <a:pPr/>
            <a:r>
              <a:t>Numerieke modellen kunnen ook gebruikt worden voor simpele modellen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Begin met volledig zout eiland.…"/>
          <p:cNvSpPr txBox="1"/>
          <p:nvPr>
            <p:ph type="title"/>
          </p:nvPr>
        </p:nvSpPr>
        <p:spPr>
          <a:xfrm>
            <a:off x="905002" y="596907"/>
            <a:ext cx="22573997" cy="2854157"/>
          </a:xfrm>
          <a:prstGeom prst="rect">
            <a:avLst/>
          </a:prstGeom>
        </p:spPr>
        <p:txBody>
          <a:bodyPr lIns="0" tIns="0" rIns="0" bIns="0" anchor="t"/>
          <a:lstStyle/>
          <a:p>
            <a:pPr defTabSz="1700782">
              <a:lnSpc>
                <a:spcPct val="90000"/>
              </a:lnSpc>
              <a:tabLst>
                <a:tab pos="2311400" algn="l"/>
              </a:tabLst>
              <a:defRPr sz="6400">
                <a:solidFill>
                  <a:srgbClr val="00A6D6"/>
                </a:solidFill>
                <a:latin typeface="Arial"/>
                <a:ea typeface="Arial"/>
                <a:cs typeface="Arial"/>
                <a:sym typeface="Arial"/>
              </a:defRPr>
            </a:pPr>
            <a:r>
              <a:t>Begin met volledig zout eiland. </a:t>
            </a:r>
          </a:p>
          <a:p>
            <a:pPr defTabSz="1700782">
              <a:lnSpc>
                <a:spcPct val="90000"/>
              </a:lnSpc>
              <a:tabLst>
                <a:tab pos="2311400" algn="l"/>
              </a:tabLst>
              <a:defRPr sz="6400">
                <a:solidFill>
                  <a:srgbClr val="00A6D6"/>
                </a:solidFill>
                <a:latin typeface="Arial"/>
                <a:ea typeface="Arial"/>
                <a:cs typeface="Arial"/>
                <a:sym typeface="Arial"/>
              </a:defRPr>
            </a:pPr>
            <a:r>
              <a:t>Infiltreer for 200 jaar met 1 mm/d, dan reduceer tot 0.05 mm/d</a:t>
            </a:r>
          </a:p>
        </p:txBody>
      </p:sp>
      <p:pic>
        <p:nvPicPr>
          <p:cNvPr id="800" name="zeta1new.gif" descr="zeta1new.gif"/>
          <p:cNvPicPr>
            <a:picLocks noChangeAspect="0"/>
          </p:cNvPicPr>
          <p:nvPr/>
        </p:nvPicPr>
        <p:blipFill>
          <a:blip r:embed="rId2">
            <a:extLst/>
          </a:blip>
          <a:stretch>
            <a:fillRect/>
          </a:stretch>
        </p:blipFill>
        <p:spPr>
          <a:xfrm>
            <a:off x="1160964" y="2591853"/>
            <a:ext cx="21550147" cy="1077507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1944349" y="2578553"/>
            <a:ext cx="13972660" cy="10479495"/>
          </a:xfrm>
          <a:prstGeom prst="rect">
            <a:avLst/>
          </a:prstGeom>
          <a:ln w="12700">
            <a:miter lim="400000"/>
          </a:ln>
        </p:spPr>
      </p:pic>
      <p:sp>
        <p:nvSpPr>
          <p:cNvPr id="212" name="De baseflow zorgt er voor dat er nog water in de rivier zit ook als het een tijdje niet geregend heeft"/>
          <p:cNvSpPr txBox="1"/>
          <p:nvPr/>
        </p:nvSpPr>
        <p:spPr>
          <a:xfrm>
            <a:off x="16699886" y="8834477"/>
            <a:ext cx="7054965" cy="25257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4000"/>
            </a:lvl1pPr>
          </a:lstStyle>
          <a:p>
            <a:pPr/>
            <a:r>
              <a:t>De baseflow zorgt er voor dat er nog water in de rivier zit ook als het een tijdje niet geregend heeft</a:t>
            </a:r>
          </a:p>
        </p:txBody>
      </p:sp>
      <p:sp>
        <p:nvSpPr>
          <p:cNvPr id="213" name="Hydrologische kringloop - Aardrijkskunde boek 2de klas"/>
          <p:cNvSpPr txBox="1"/>
          <p:nvPr>
            <p:ph type="title" idx="4294967295"/>
          </p:nvPr>
        </p:nvSpPr>
        <p:spPr>
          <a:xfrm>
            <a:off x="1817122" y="291371"/>
            <a:ext cx="20749756" cy="2286001"/>
          </a:xfrm>
          <a:prstGeom prst="rect">
            <a:avLst/>
          </a:prstGeom>
        </p:spPr>
        <p:txBody>
          <a:bodyPr lIns="121919" tIns="121919" rIns="121919" bIns="121919"/>
          <a:lstStyle/>
          <a:p>
            <a:pPr defTabSz="1219200">
              <a:defRPr sz="6000">
                <a:solidFill>
                  <a:srgbClr val="00A6D6"/>
                </a:solidFill>
                <a:latin typeface="Arial"/>
                <a:ea typeface="Arial"/>
                <a:cs typeface="Arial"/>
                <a:sym typeface="Arial"/>
              </a:defRPr>
            </a:pPr>
            <a:r>
              <a:t>Hydrologische kringloop - Aardrijkskunde boek 2</a:t>
            </a:r>
            <a:r>
              <a:rPr baseline="31999"/>
              <a:t>de</a:t>
            </a:r>
            <a:r>
              <a:t> klas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2" name="zeta1new.gif" descr="zeta1new.gif"/>
          <p:cNvPicPr>
            <a:picLocks noChangeAspect="0"/>
          </p:cNvPicPr>
          <p:nvPr/>
        </p:nvPicPr>
        <p:blipFill>
          <a:blip r:embed="rId2">
            <a:extLst/>
          </a:blip>
          <a:stretch>
            <a:fillRect/>
          </a:stretch>
        </p:blipFill>
        <p:spPr>
          <a:xfrm>
            <a:off x="364638" y="4964770"/>
            <a:ext cx="12708918" cy="6354459"/>
          </a:xfrm>
          <a:prstGeom prst="rect">
            <a:avLst/>
          </a:prstGeom>
          <a:ln w="12700">
            <a:miter lim="400000"/>
          </a:ln>
        </p:spPr>
      </p:pic>
      <p:pic>
        <p:nvPicPr>
          <p:cNvPr id="803" name="experiment_prabakar.mp4" descr="experiment_prabakar.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3793519" y="5502979"/>
            <a:ext cx="9383182" cy="5278041"/>
          </a:xfrm>
          <a:prstGeom prst="rect">
            <a:avLst/>
          </a:prstGeom>
          <a:ln w="12700">
            <a:miter lim="400000"/>
          </a:ln>
        </p:spPr>
      </p:pic>
      <p:sp>
        <p:nvSpPr>
          <p:cNvPr id="804" name="Vivek Bedekar, Youtube"/>
          <p:cNvSpPr txBox="1"/>
          <p:nvPr/>
        </p:nvSpPr>
        <p:spPr>
          <a:xfrm>
            <a:off x="18619694" y="10915038"/>
            <a:ext cx="4542394" cy="70044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3200">
                <a:latin typeface="Arial"/>
                <a:ea typeface="Arial"/>
                <a:cs typeface="Arial"/>
                <a:sym typeface="Arial"/>
              </a:defRPr>
            </a:lvl1pPr>
          </a:lstStyle>
          <a:p>
            <a:pPr/>
            <a:r>
              <a:t>Vivek Bedekar, Youtube</a:t>
            </a:r>
          </a:p>
        </p:txBody>
      </p:sp>
      <p:sp>
        <p:nvSpPr>
          <p:cNvPr id="805" name="Begin met volledig zout eiland.…"/>
          <p:cNvSpPr txBox="1"/>
          <p:nvPr>
            <p:ph type="title"/>
          </p:nvPr>
        </p:nvSpPr>
        <p:spPr>
          <a:xfrm>
            <a:off x="905002" y="596907"/>
            <a:ext cx="22573997" cy="2854157"/>
          </a:xfrm>
          <a:prstGeom prst="rect">
            <a:avLst/>
          </a:prstGeom>
        </p:spPr>
        <p:txBody>
          <a:bodyPr lIns="0" tIns="0" rIns="0" bIns="0" anchor="t"/>
          <a:lstStyle/>
          <a:p>
            <a:pPr defTabSz="1700782">
              <a:lnSpc>
                <a:spcPct val="90000"/>
              </a:lnSpc>
              <a:tabLst>
                <a:tab pos="2311400" algn="l"/>
              </a:tabLst>
              <a:defRPr sz="6400">
                <a:solidFill>
                  <a:srgbClr val="00A6D6"/>
                </a:solidFill>
                <a:latin typeface="Arial"/>
                <a:ea typeface="Arial"/>
                <a:cs typeface="Arial"/>
                <a:sym typeface="Arial"/>
              </a:defRPr>
            </a:pPr>
            <a:r>
              <a:t>Begin met volledig zout eiland. </a:t>
            </a:r>
          </a:p>
          <a:p>
            <a:pPr defTabSz="1700782">
              <a:lnSpc>
                <a:spcPct val="90000"/>
              </a:lnSpc>
              <a:tabLst>
                <a:tab pos="2311400" algn="l"/>
              </a:tabLst>
              <a:defRPr sz="6400">
                <a:solidFill>
                  <a:srgbClr val="00A6D6"/>
                </a:solidFill>
                <a:latin typeface="Arial"/>
                <a:ea typeface="Arial"/>
                <a:cs typeface="Arial"/>
                <a:sym typeface="Arial"/>
              </a:defRPr>
            </a:pPr>
            <a:r>
              <a:t>Infiltreer for 200 jaar met 1 mm/d, dan reduceer tot 0.05 mm/d</a:t>
            </a:r>
          </a:p>
        </p:txBody>
      </p:sp>
      <p:grpSp>
        <p:nvGrpSpPr>
          <p:cNvPr id="808" name="Dit kan zelfs in het lab"/>
          <p:cNvGrpSpPr/>
          <p:nvPr/>
        </p:nvGrpSpPr>
        <p:grpSpPr>
          <a:xfrm>
            <a:off x="15338147" y="3539990"/>
            <a:ext cx="6943742" cy="1367944"/>
            <a:chOff x="0" y="0"/>
            <a:chExt cx="6943740" cy="1367942"/>
          </a:xfrm>
        </p:grpSpPr>
        <p:sp>
          <p:nvSpPr>
            <p:cNvPr id="807" name="Dit kan zelfs in het lab"/>
            <p:cNvSpPr txBox="1"/>
            <p:nvPr/>
          </p:nvSpPr>
          <p:spPr>
            <a:xfrm>
              <a:off x="215900" y="139700"/>
              <a:ext cx="6511941" cy="80914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4600"/>
              </a:lvl1pPr>
            </a:lstStyle>
            <a:p>
              <a:pPr/>
              <a:r>
                <a:t>Dit kan zelfs in het lab</a:t>
              </a:r>
            </a:p>
          </p:txBody>
        </p:sp>
        <p:pic>
          <p:nvPicPr>
            <p:cNvPr id="806" name="Dit kan zelfs in het lab Dit kan zelfs in het lab" descr="Dit kan zelfs in het lab Dit kan zelfs in het lab"/>
            <p:cNvPicPr>
              <a:picLocks noChangeAspect="0"/>
            </p:cNvPicPr>
            <p:nvPr/>
          </p:nvPicPr>
          <p:blipFill>
            <a:blip r:embed="rId6">
              <a:extLst/>
            </a:blip>
            <a:stretch>
              <a:fillRect/>
            </a:stretch>
          </p:blipFill>
          <p:spPr>
            <a:xfrm>
              <a:off x="0" y="0"/>
              <a:ext cx="6943741" cy="1367943"/>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090" fill="hold"/>
                                        <p:tgtEl>
                                          <p:spTgt spid="80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803"/>
                </p:tgtEl>
              </p:cMediaNode>
            </p:video>
            <p:seq concurrent="1" prevAc="none" nextAc="seek">
              <p:cTn id="8" evtFilter="cancelBubble" nodeType="interactiveSeq" restart="whenNotActive" fill="hold">
                <p:stCondLst>
                  <p:cond delay="0" evt="onClick">
                    <p:tgtEl>
                      <p:spTgt spid="80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803"/>
                                        </p:tgtEl>
                                      </p:cBhvr>
                                    </p:cmd>
                                  </p:childTnLst>
                                </p:cTn>
                              </p:par>
                            </p:childTnLst>
                          </p:cTn>
                        </p:par>
                      </p:childTnLst>
                    </p:cTn>
                  </p:par>
                </p:childTnLst>
              </p:cTn>
              <p:nextCondLst>
                <p:cond delay="0" evt="onClick">
                  <p:tgtEl>
                    <p:spTgt spid="80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Grondwater: Onzichtbare Bron…"/>
          <p:cNvSpPr txBox="1"/>
          <p:nvPr/>
        </p:nvSpPr>
        <p:spPr>
          <a:xfrm>
            <a:off x="10916470" y="1264203"/>
            <a:ext cx="12066390" cy="20545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219200">
              <a:defRPr b="0" sz="6800">
                <a:solidFill>
                  <a:srgbClr val="00A6D6"/>
                </a:solidFill>
                <a:latin typeface="Arial"/>
                <a:ea typeface="Arial"/>
                <a:cs typeface="Arial"/>
                <a:sym typeface="Arial"/>
              </a:defRPr>
            </a:pPr>
            <a:r>
              <a:t>Grondwater: Onzichtbare Bron </a:t>
            </a:r>
          </a:p>
          <a:p>
            <a:pPr defTabSz="1219200">
              <a:defRPr b="0" sz="6800">
                <a:solidFill>
                  <a:srgbClr val="00A6D6"/>
                </a:solidFill>
                <a:latin typeface="Arial"/>
                <a:ea typeface="Arial"/>
                <a:cs typeface="Arial"/>
                <a:sym typeface="Arial"/>
              </a:defRPr>
            </a:pPr>
            <a:r>
              <a:t>van Zorgen en Leven</a:t>
            </a:r>
          </a:p>
        </p:txBody>
      </p:sp>
      <p:pic>
        <p:nvPicPr>
          <p:cNvPr id="811" name="tudelft_logo.png" descr="tudelft_logo.png"/>
          <p:cNvPicPr>
            <a:picLocks noChangeAspect="1"/>
          </p:cNvPicPr>
          <p:nvPr/>
        </p:nvPicPr>
        <p:blipFill>
          <a:blip r:embed="rId2">
            <a:extLst/>
          </a:blip>
          <a:stretch>
            <a:fillRect/>
          </a:stretch>
        </p:blipFill>
        <p:spPr>
          <a:xfrm>
            <a:off x="20450695" y="11917109"/>
            <a:ext cx="3374939" cy="1458138"/>
          </a:xfrm>
          <a:prstGeom prst="rect">
            <a:avLst/>
          </a:prstGeom>
          <a:ln w="12700">
            <a:miter lim="400000"/>
          </a:ln>
        </p:spPr>
      </p:pic>
      <p:sp>
        <p:nvSpPr>
          <p:cNvPr id="812" name="mark.bakker@tudelft.nl"/>
          <p:cNvSpPr txBox="1"/>
          <p:nvPr/>
        </p:nvSpPr>
        <p:spPr>
          <a:xfrm>
            <a:off x="10293334" y="12370730"/>
            <a:ext cx="9839003"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19200">
              <a:defRPr b="0" sz="5800">
                <a:solidFill>
                  <a:srgbClr val="929292"/>
                </a:solidFill>
                <a:latin typeface="Courier"/>
                <a:ea typeface="Courier"/>
                <a:cs typeface="Courier"/>
                <a:sym typeface="Courier"/>
              </a:defRPr>
            </a:lvl1pPr>
          </a:lstStyle>
          <a:p>
            <a:pPr/>
            <a:r>
              <a:t>mark.bakker@tudelft.nl</a:t>
            </a:r>
          </a:p>
        </p:txBody>
      </p:sp>
      <p:pic>
        <p:nvPicPr>
          <p:cNvPr id="813" name="omslag_grondwater_boek.jpg" descr="omslag_grondwater_boek.jpg"/>
          <p:cNvPicPr>
            <a:picLocks noChangeAspect="1"/>
          </p:cNvPicPr>
          <p:nvPr/>
        </p:nvPicPr>
        <p:blipFill>
          <a:blip r:embed="rId3">
            <a:extLst/>
          </a:blip>
          <a:stretch>
            <a:fillRect/>
          </a:stretch>
        </p:blipFill>
        <p:spPr>
          <a:xfrm>
            <a:off x="-21386" y="-1"/>
            <a:ext cx="9602542" cy="13716001"/>
          </a:xfrm>
          <a:prstGeom prst="rect">
            <a:avLst/>
          </a:prstGeom>
          <a:ln w="12700">
            <a:miter lim="400000"/>
          </a:ln>
        </p:spPr>
      </p:pic>
      <p:grpSp>
        <p:nvGrpSpPr>
          <p:cNvPr id="816" name="Grondwater zit overal…"/>
          <p:cNvGrpSpPr/>
          <p:nvPr/>
        </p:nvGrpSpPr>
        <p:grpSpPr>
          <a:xfrm>
            <a:off x="11666623" y="4025521"/>
            <a:ext cx="11112336" cy="3716021"/>
            <a:chOff x="0" y="0"/>
            <a:chExt cx="11112334" cy="3716020"/>
          </a:xfrm>
        </p:grpSpPr>
        <p:sp>
          <p:nvSpPr>
            <p:cNvPr id="815" name="Grondwater zit overal…"/>
            <p:cNvSpPr txBox="1"/>
            <p:nvPr/>
          </p:nvSpPr>
          <p:spPr>
            <a:xfrm>
              <a:off x="215900" y="139700"/>
              <a:ext cx="10680535" cy="315722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608541" indent="-608541" algn="l">
                <a:buSzPct val="125000"/>
                <a:buChar char="•"/>
                <a:defRPr b="0" sz="5000"/>
              </a:pPr>
              <a:r>
                <a:t>Grondwater zit overal</a:t>
              </a:r>
            </a:p>
            <a:p>
              <a:pPr marL="608541" indent="-608541" algn="l">
                <a:buSzPct val="125000"/>
                <a:buChar char="•"/>
                <a:defRPr b="0" sz="5000"/>
              </a:pPr>
              <a:r>
                <a:t>Duurzaam gebruik is essentieel</a:t>
              </a:r>
            </a:p>
            <a:p>
              <a:pPr marL="608541" indent="-608541" algn="l">
                <a:buSzPct val="125000"/>
                <a:buChar char="•"/>
                <a:defRPr b="0" sz="5000"/>
              </a:pPr>
              <a:r>
                <a:t>Inschatten van effecten met computermodellen</a:t>
              </a:r>
            </a:p>
          </p:txBody>
        </p:sp>
        <p:pic>
          <p:nvPicPr>
            <p:cNvPr id="814" name="Grondwater zit overal… Grondwater zit overalDuurzaam gebruik is essentieelInschatten van effecten met computermodellen" descr="Grondwater zit overal… Grondwater zit overalDuurzaam gebruik is essentieelInschatten van effecten met computermodellen"/>
            <p:cNvPicPr>
              <a:picLocks noChangeAspect="0"/>
            </p:cNvPicPr>
            <p:nvPr/>
          </p:nvPicPr>
          <p:blipFill>
            <a:blip r:embed="rId4">
              <a:extLst/>
            </a:blip>
            <a:stretch>
              <a:fillRect/>
            </a:stretch>
          </p:blipFill>
          <p:spPr>
            <a:xfrm>
              <a:off x="0" y="0"/>
              <a:ext cx="11112335" cy="3716021"/>
            </a:xfrm>
            <a:prstGeom prst="rect">
              <a:avLst/>
            </a:prstGeom>
            <a:effectLst/>
          </p:spPr>
        </p:pic>
      </p:grpSp>
      <p:grpSp>
        <p:nvGrpSpPr>
          <p:cNvPr id="819" name="Group"/>
          <p:cNvGrpSpPr/>
          <p:nvPr/>
        </p:nvGrpSpPr>
        <p:grpSpPr>
          <a:xfrm>
            <a:off x="15319897" y="8086500"/>
            <a:ext cx="3805788" cy="3939272"/>
            <a:chOff x="0" y="0"/>
            <a:chExt cx="3805787" cy="3939271"/>
          </a:xfrm>
        </p:grpSpPr>
        <p:pic>
          <p:nvPicPr>
            <p:cNvPr id="817" name="Image" descr="Image"/>
            <p:cNvPicPr>
              <a:picLocks noChangeAspect="1"/>
            </p:cNvPicPr>
            <p:nvPr/>
          </p:nvPicPr>
          <p:blipFill>
            <a:blip r:embed="rId5">
              <a:extLst/>
            </a:blip>
            <a:srcRect l="17716" t="17957" r="18200" b="17958"/>
            <a:stretch>
              <a:fillRect/>
            </a:stretch>
          </p:blipFill>
          <p:spPr>
            <a:xfrm>
              <a:off x="582212" y="617495"/>
              <a:ext cx="2704220" cy="2704263"/>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cap="flat">
              <a:noFill/>
              <a:miter lim="400000"/>
            </a:ln>
            <a:effectLst/>
          </p:spPr>
        </p:pic>
        <p:pic>
          <p:nvPicPr>
            <p:cNvPr id="818" name="Image" descr="Image"/>
            <p:cNvPicPr>
              <a:picLocks noChangeAspect="1"/>
            </p:cNvPicPr>
            <p:nvPr/>
          </p:nvPicPr>
          <p:blipFill>
            <a:blip r:embed="rId6">
              <a:extLst/>
            </a:blip>
            <a:stretch>
              <a:fillRect/>
            </a:stretch>
          </p:blipFill>
          <p:spPr>
            <a:xfrm>
              <a:off x="0" y="0"/>
              <a:ext cx="3805788" cy="3939272"/>
            </a:xfrm>
            <a:prstGeom prst="rect">
              <a:avLst/>
            </a:prstGeom>
            <a:ln w="12700" cap="flat">
              <a:noFill/>
              <a:miter lim="400000"/>
            </a:ln>
            <a:effectLst/>
          </p:spPr>
        </p:pic>
      </p:grpSp>
      <p:sp>
        <p:nvSpPr>
          <p:cNvPr id="820" name="Mark Bakker &amp; Vincent Post…"/>
          <p:cNvSpPr txBox="1"/>
          <p:nvPr/>
        </p:nvSpPr>
        <p:spPr>
          <a:xfrm>
            <a:off x="4261258" y="11753230"/>
            <a:ext cx="5200880" cy="222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200"/>
              </a:spcBef>
              <a:defRPr b="0" sz="2700"/>
            </a:pPr>
            <a:r>
              <a:t>Mark Bakker &amp; Vincent Post</a:t>
            </a:r>
          </a:p>
          <a:p>
            <a:pPr algn="l" defTabSz="457200">
              <a:spcBef>
                <a:spcPts val="1200"/>
              </a:spcBef>
              <a:defRPr b="0" sz="2700"/>
            </a:pPr>
            <a:r>
              <a:t>Analytical Groundwater Modeling</a:t>
            </a:r>
          </a:p>
          <a:p>
            <a:pPr algn="l" defTabSz="457200">
              <a:spcBef>
                <a:spcPts val="1200"/>
              </a:spcBef>
              <a:defRPr b="0" sz="2700"/>
            </a:pPr>
            <a:r>
              <a:t>CRC Press, 2022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creenshot 2023-10-09 at 14.06.55.png" descr="Screenshot 2023-10-09 at 14.06.55.png"/>
          <p:cNvPicPr>
            <a:picLocks noChangeAspect="1"/>
          </p:cNvPicPr>
          <p:nvPr/>
        </p:nvPicPr>
        <p:blipFill>
          <a:blip r:embed="rId2">
            <a:extLst/>
          </a:blip>
          <a:stretch>
            <a:fillRect/>
          </a:stretch>
        </p:blipFill>
        <p:spPr>
          <a:xfrm>
            <a:off x="216951" y="1093196"/>
            <a:ext cx="23950098" cy="12574835"/>
          </a:xfrm>
          <a:prstGeom prst="rect">
            <a:avLst/>
          </a:prstGeom>
          <a:ln w="12700">
            <a:miter lim="400000"/>
          </a:ln>
        </p:spPr>
      </p:pic>
      <p:sp>
        <p:nvSpPr>
          <p:cNvPr id="216" name="Water Management en Hydrologie"/>
          <p:cNvSpPr txBox="1"/>
          <p:nvPr/>
        </p:nvSpPr>
        <p:spPr>
          <a:xfrm>
            <a:off x="7773578" y="304484"/>
            <a:ext cx="9761775" cy="817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b="0" sz="5000">
                <a:solidFill>
                  <a:srgbClr val="00A6D6"/>
                </a:solidFill>
                <a:latin typeface="Arial"/>
                <a:ea typeface="Arial"/>
                <a:cs typeface="Arial"/>
                <a:sym typeface="Arial"/>
              </a:defRPr>
            </a:lvl1pPr>
          </a:lstStyle>
          <a:p>
            <a:pPr/>
            <a:r>
              <a:t>Water Management en Hydrologie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9"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sp>
        <p:nvSpPr>
          <p:cNvPr id="220" name="Line"/>
          <p:cNvSpPr/>
          <p:nvPr/>
        </p:nvSpPr>
        <p:spPr>
          <a:xfrm flipH="1" rot="882876">
            <a:off x="22886775" y="10279988"/>
            <a:ext cx="1071223" cy="414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8" y="21600"/>
                </a:moveTo>
                <a:cubicBezTo>
                  <a:pt x="15225" y="18609"/>
                  <a:pt x="8956" y="16018"/>
                  <a:pt x="2664" y="13830"/>
                </a:cubicBezTo>
                <a:cubicBezTo>
                  <a:pt x="1799" y="13530"/>
                  <a:pt x="864" y="12964"/>
                  <a:pt x="582" y="10903"/>
                </a:cubicBezTo>
                <a:cubicBezTo>
                  <a:pt x="400" y="9575"/>
                  <a:pt x="600" y="8098"/>
                  <a:pt x="1062" y="7351"/>
                </a:cubicBezTo>
                <a:lnTo>
                  <a:pt x="573" y="3392"/>
                </a:lnTo>
                <a:lnTo>
                  <a:pt x="0" y="0"/>
                </a:lnTo>
                <a:lnTo>
                  <a:pt x="1533" y="2824"/>
                </a:lnTo>
                <a:lnTo>
                  <a:pt x="2362" y="5791"/>
                </a:lnTo>
                <a:lnTo>
                  <a:pt x="2977" y="10356"/>
                </a:lnTo>
                <a:lnTo>
                  <a:pt x="5697" y="10142"/>
                </a:lnTo>
                <a:lnTo>
                  <a:pt x="8363" y="9399"/>
                </a:lnTo>
                <a:lnTo>
                  <a:pt x="10155" y="9394"/>
                </a:lnTo>
                <a:lnTo>
                  <a:pt x="11298" y="10244"/>
                </a:lnTo>
                <a:lnTo>
                  <a:pt x="12087" y="7398"/>
                </a:lnTo>
                <a:lnTo>
                  <a:pt x="12260" y="3925"/>
                </a:lnTo>
                <a:lnTo>
                  <a:pt x="11859" y="526"/>
                </a:lnTo>
                <a:lnTo>
                  <a:pt x="13279" y="3233"/>
                </a:lnTo>
                <a:lnTo>
                  <a:pt x="14165" y="6288"/>
                </a:lnTo>
                <a:lnTo>
                  <a:pt x="14753" y="10672"/>
                </a:lnTo>
                <a:lnTo>
                  <a:pt x="16662" y="12288"/>
                </a:lnTo>
                <a:lnTo>
                  <a:pt x="18417" y="14364"/>
                </a:lnTo>
                <a:lnTo>
                  <a:pt x="19819" y="16587"/>
                </a:lnTo>
                <a:lnTo>
                  <a:pt x="21600" y="20720"/>
                </a:lnTo>
              </a:path>
            </a:pathLst>
          </a:custGeom>
          <a:ln w="25400">
            <a:solidFill>
              <a:srgbClr val="FFFF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21" name="Waar is het grondwater?"/>
          <p:cNvSpPr txBox="1"/>
          <p:nvPr/>
        </p:nvSpPr>
        <p:spPr>
          <a:xfrm>
            <a:off x="7568902" y="1683159"/>
            <a:ext cx="13692005" cy="922398"/>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algn="l" defTabSz="1219200">
              <a:defRPr b="0" sz="4800">
                <a:latin typeface="Arial"/>
                <a:ea typeface="Arial"/>
                <a:cs typeface="Arial"/>
                <a:sym typeface="Arial"/>
              </a:defRPr>
            </a:lvl1pPr>
          </a:lstStyle>
          <a:p>
            <a:pPr/>
            <a:r>
              <a:t>Waar is het grondwater?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4"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225"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226"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27"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233" name="Group"/>
          <p:cNvGrpSpPr/>
          <p:nvPr/>
        </p:nvGrpSpPr>
        <p:grpSpPr>
          <a:xfrm>
            <a:off x="17964590" y="7388729"/>
            <a:ext cx="199531" cy="5484266"/>
            <a:chOff x="0" y="0"/>
            <a:chExt cx="199530" cy="5484265"/>
          </a:xfrm>
        </p:grpSpPr>
        <p:sp>
          <p:nvSpPr>
            <p:cNvPr id="228"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229"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0"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1"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2"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234" name="Rectangle"/>
          <p:cNvSpPr/>
          <p:nvPr/>
        </p:nvSpPr>
        <p:spPr>
          <a:xfrm>
            <a:off x="18000133" y="9085944"/>
            <a:ext cx="128446" cy="3793511"/>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240" name="Group"/>
          <p:cNvGrpSpPr/>
          <p:nvPr/>
        </p:nvGrpSpPr>
        <p:grpSpPr>
          <a:xfrm>
            <a:off x="5433923" y="7388729"/>
            <a:ext cx="199531" cy="5484266"/>
            <a:chOff x="0" y="0"/>
            <a:chExt cx="199530" cy="5484265"/>
          </a:xfrm>
        </p:grpSpPr>
        <p:sp>
          <p:nvSpPr>
            <p:cNvPr id="235"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236"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7"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8"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39"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241" name="Rectangle"/>
          <p:cNvSpPr/>
          <p:nvPr/>
        </p:nvSpPr>
        <p:spPr>
          <a:xfrm>
            <a:off x="5469466" y="8425412"/>
            <a:ext cx="128445" cy="4454043"/>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246" name="Group"/>
          <p:cNvGrpSpPr/>
          <p:nvPr/>
        </p:nvGrpSpPr>
        <p:grpSpPr>
          <a:xfrm>
            <a:off x="17729199" y="5078429"/>
            <a:ext cx="1387212" cy="2835193"/>
            <a:chOff x="0" y="0"/>
            <a:chExt cx="1387210" cy="2835192"/>
          </a:xfrm>
        </p:grpSpPr>
        <p:sp>
          <p:nvSpPr>
            <p:cNvPr id="242" name="Line"/>
            <p:cNvSpPr/>
            <p:nvPr/>
          </p:nvSpPr>
          <p:spPr>
            <a:xfrm>
              <a:off x="370414" y="796247"/>
              <a:ext cx="552935" cy="2038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16" y="21600"/>
                  </a:moveTo>
                  <a:lnTo>
                    <a:pt x="21097" y="8343"/>
                  </a:lnTo>
                  <a:lnTo>
                    <a:pt x="21600" y="2520"/>
                  </a:lnTo>
                  <a:lnTo>
                    <a:pt x="15641" y="0"/>
                  </a:lnTo>
                  <a:lnTo>
                    <a:pt x="12311" y="2513"/>
                  </a:lnTo>
                  <a:lnTo>
                    <a:pt x="8242" y="4770"/>
                  </a:lnTo>
                  <a:lnTo>
                    <a:pt x="0" y="7637"/>
                  </a:lnTo>
                </a:path>
              </a:pathLst>
            </a:cu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43" name="Line"/>
            <p:cNvSpPr/>
            <p:nvPr/>
          </p:nvSpPr>
          <p:spPr>
            <a:xfrm flipH="1" flipV="1">
              <a:off x="921543" y="1560165"/>
              <a:ext cx="465668" cy="1235142"/>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44" name="Line"/>
            <p:cNvSpPr/>
            <p:nvPr/>
          </p:nvSpPr>
          <p:spPr>
            <a:xfrm flipH="1" flipV="1">
              <a:off x="927397" y="1026500"/>
              <a:ext cx="367970" cy="513094"/>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45" name="Circle"/>
            <p:cNvSpPr/>
            <p:nvPr/>
          </p:nvSpPr>
          <p:spPr>
            <a:xfrm>
              <a:off x="0" y="0"/>
              <a:ext cx="869405" cy="869405"/>
            </a:xfrm>
            <a:prstGeom prst="ellipse">
              <a:avLst/>
            </a:prstGeom>
            <a:solidFill>
              <a:srgbClr val="FFFFFF"/>
            </a:solidFill>
            <a:ln w="63500" cap="flat">
              <a:solidFill>
                <a:srgbClr val="000000"/>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grpSp>
      <p:sp>
        <p:nvSpPr>
          <p:cNvPr id="247" name="Line"/>
          <p:cNvSpPr/>
          <p:nvPr/>
        </p:nvSpPr>
        <p:spPr>
          <a:xfrm flipV="1">
            <a:off x="18067866" y="6611319"/>
            <a:ext cx="1" cy="2489443"/>
          </a:xfrm>
          <a:prstGeom prst="line">
            <a:avLst/>
          </a:prstGeom>
          <a:ln w="63500">
            <a:solidFill>
              <a:srgbClr val="FF40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252" name="Group"/>
          <p:cNvGrpSpPr/>
          <p:nvPr/>
        </p:nvGrpSpPr>
        <p:grpSpPr>
          <a:xfrm flipH="1">
            <a:off x="4498621" y="4943499"/>
            <a:ext cx="1387211" cy="2835194"/>
            <a:chOff x="0" y="0"/>
            <a:chExt cx="1387210" cy="2835192"/>
          </a:xfrm>
        </p:grpSpPr>
        <p:sp>
          <p:nvSpPr>
            <p:cNvPr id="248" name="Line"/>
            <p:cNvSpPr/>
            <p:nvPr/>
          </p:nvSpPr>
          <p:spPr>
            <a:xfrm>
              <a:off x="370414" y="796247"/>
              <a:ext cx="552935" cy="2038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16" y="21600"/>
                  </a:moveTo>
                  <a:lnTo>
                    <a:pt x="21097" y="8343"/>
                  </a:lnTo>
                  <a:lnTo>
                    <a:pt x="21600" y="2520"/>
                  </a:lnTo>
                  <a:lnTo>
                    <a:pt x="15641" y="0"/>
                  </a:lnTo>
                  <a:lnTo>
                    <a:pt x="12311" y="2513"/>
                  </a:lnTo>
                  <a:lnTo>
                    <a:pt x="8242" y="4770"/>
                  </a:lnTo>
                  <a:lnTo>
                    <a:pt x="0" y="7637"/>
                  </a:lnTo>
                </a:path>
              </a:pathLst>
            </a:cu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49" name="Line"/>
            <p:cNvSpPr/>
            <p:nvPr/>
          </p:nvSpPr>
          <p:spPr>
            <a:xfrm flipH="1" flipV="1">
              <a:off x="921543" y="1560165"/>
              <a:ext cx="465668" cy="1235142"/>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50" name="Line"/>
            <p:cNvSpPr/>
            <p:nvPr/>
          </p:nvSpPr>
          <p:spPr>
            <a:xfrm flipH="1" flipV="1">
              <a:off x="927397" y="1026500"/>
              <a:ext cx="367970" cy="513094"/>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51" name="Circle"/>
            <p:cNvSpPr/>
            <p:nvPr/>
          </p:nvSpPr>
          <p:spPr>
            <a:xfrm>
              <a:off x="0" y="0"/>
              <a:ext cx="869405" cy="869405"/>
            </a:xfrm>
            <a:prstGeom prst="ellipse">
              <a:avLst/>
            </a:prstGeom>
            <a:solidFill>
              <a:srgbClr val="FFFFFF"/>
            </a:solidFill>
            <a:ln w="63500" cap="flat">
              <a:solidFill>
                <a:srgbClr val="000000"/>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grpSp>
      <p:sp>
        <p:nvSpPr>
          <p:cNvPr id="253" name="Line"/>
          <p:cNvSpPr/>
          <p:nvPr/>
        </p:nvSpPr>
        <p:spPr>
          <a:xfrm flipV="1">
            <a:off x="5537199" y="6472766"/>
            <a:ext cx="1" cy="1942493"/>
          </a:xfrm>
          <a:prstGeom prst="line">
            <a:avLst/>
          </a:prstGeom>
          <a:ln w="63500">
            <a:solidFill>
              <a:srgbClr val="FF26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54" name="Line"/>
          <p:cNvSpPr/>
          <p:nvPr/>
        </p:nvSpPr>
        <p:spPr>
          <a:xfrm>
            <a:off x="1962402" y="8395779"/>
            <a:ext cx="11619367" cy="1"/>
          </a:xfrm>
          <a:prstGeom prst="line">
            <a:avLst/>
          </a:prstGeom>
          <a:ln w="63500">
            <a:solidFill>
              <a:srgbClr val="FF2600"/>
            </a:solidFill>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55" name="Line"/>
          <p:cNvSpPr/>
          <p:nvPr/>
        </p:nvSpPr>
        <p:spPr>
          <a:xfrm>
            <a:off x="10936127" y="9106979"/>
            <a:ext cx="11145614" cy="1"/>
          </a:xfrm>
          <a:prstGeom prst="line">
            <a:avLst/>
          </a:prstGeom>
          <a:ln w="63500">
            <a:solidFill>
              <a:srgbClr val="FF40FF"/>
            </a:solidFill>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56" name="Line"/>
          <p:cNvSpPr/>
          <p:nvPr/>
        </p:nvSpPr>
        <p:spPr>
          <a:xfrm>
            <a:off x="12225867" y="8405614"/>
            <a:ext cx="1" cy="757282"/>
          </a:xfrm>
          <a:prstGeom prst="line">
            <a:avLst/>
          </a:prstGeom>
          <a:ln w="63500">
            <a:solidFill>
              <a:srgbClr val="005493"/>
            </a:solidFill>
            <a:tailEnd type="triangle"/>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57" name="Arrow"/>
          <p:cNvSpPr/>
          <p:nvPr/>
        </p:nvSpPr>
        <p:spPr>
          <a:xfrm>
            <a:off x="1915327" y="11928022"/>
            <a:ext cx="2212447" cy="935559"/>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258" name="Grondwater stroomt van hoge naar lage stijghoogte"/>
          <p:cNvSpPr txBox="1"/>
          <p:nvPr/>
        </p:nvSpPr>
        <p:spPr>
          <a:xfrm>
            <a:off x="7431988" y="1828763"/>
            <a:ext cx="14150242" cy="9223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4800">
                <a:latin typeface="Arial"/>
                <a:ea typeface="Arial"/>
                <a:cs typeface="Arial"/>
                <a:sym typeface="Arial"/>
              </a:defRPr>
            </a:lvl1pPr>
          </a:lstStyle>
          <a:p>
            <a:pPr/>
            <a:r>
              <a:t>Grondwater stroomt van hoge naar lage stijghoogte</a:t>
            </a:r>
          </a:p>
        </p:txBody>
      </p:sp>
      <p:grpSp>
        <p:nvGrpSpPr>
          <p:cNvPr id="264" name="Group"/>
          <p:cNvGrpSpPr/>
          <p:nvPr/>
        </p:nvGrpSpPr>
        <p:grpSpPr>
          <a:xfrm flipH="1" rot="882876">
            <a:off x="22861903" y="10282052"/>
            <a:ext cx="1112081" cy="605295"/>
            <a:chOff x="0" y="0"/>
            <a:chExt cx="1112080" cy="605293"/>
          </a:xfrm>
        </p:grpSpPr>
        <p:sp>
          <p:nvSpPr>
            <p:cNvPr id="259"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60"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61"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62"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63"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265" name="Stijghoogte is de waterhoogte in een peilbuis"/>
          <p:cNvSpPr txBox="1"/>
          <p:nvPr/>
        </p:nvSpPr>
        <p:spPr>
          <a:xfrm>
            <a:off x="7431988" y="842014"/>
            <a:ext cx="12355375" cy="9223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4800">
                <a:latin typeface="Arial"/>
                <a:ea typeface="Arial"/>
                <a:cs typeface="Arial"/>
                <a:sym typeface="Arial"/>
              </a:defRPr>
            </a:lvl1pPr>
          </a:lstStyle>
          <a:p>
            <a:pPr/>
            <a:r>
              <a:t>Stijghoogte is de waterhoogte in een peilbuis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33"/>
                                        </p:tgtEl>
                                        <p:attrNameLst>
                                          <p:attrName>style.visibility</p:attrName>
                                        </p:attrNameLst>
                                      </p:cBhvr>
                                      <p:to>
                                        <p:strVal val="visible"/>
                                      </p:to>
                                    </p:set>
                                    <p:animEffect filter="wipe(up)" transition="in">
                                      <p:cBhvr>
                                        <p:cTn id="7" dur="1000"/>
                                        <p:tgtEl>
                                          <p:spTgt spid="233"/>
                                        </p:tgtEl>
                                      </p:cBhvr>
                                    </p:animEffect>
                                  </p:childTnLst>
                                </p:cTn>
                              </p:par>
                            </p:childTnLst>
                          </p:cTn>
                        </p:par>
                        <p:par>
                          <p:cTn id="8" fill="hold">
                            <p:stCondLst>
                              <p:cond delay="1000"/>
                            </p:stCondLst>
                            <p:childTnLst>
                              <p:par>
                                <p:cTn id="9" presetClass="entr" nodeType="afterEffect" presetSubtype="4" presetID="22" grpId="2" fill="hold">
                                  <p:stCondLst>
                                    <p:cond delay="0"/>
                                  </p:stCondLst>
                                  <p:iterate type="el" backwards="0">
                                    <p:tmAbs val="0"/>
                                  </p:iterate>
                                  <p:childTnLst>
                                    <p:set>
                                      <p:cBhvr>
                                        <p:cTn id="10" fill="hold"/>
                                        <p:tgtEl>
                                          <p:spTgt spid="234"/>
                                        </p:tgtEl>
                                        <p:attrNameLst>
                                          <p:attrName>style.visibility</p:attrName>
                                        </p:attrNameLst>
                                      </p:cBhvr>
                                      <p:to>
                                        <p:strVal val="visible"/>
                                      </p:to>
                                    </p:set>
                                    <p:animEffect filter="wipe(down)" transition="in">
                                      <p:cBhvr>
                                        <p:cTn id="11" dur="1000"/>
                                        <p:tgtEl>
                                          <p:spTgt spid="23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246"/>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1" presetID="22" grpId="4" fill="hold">
                                  <p:stCondLst>
                                    <p:cond delay="0"/>
                                  </p:stCondLst>
                                  <p:iterate type="el" backwards="0">
                                    <p:tmAbs val="0"/>
                                  </p:iterate>
                                  <p:childTnLst>
                                    <p:set>
                                      <p:cBhvr>
                                        <p:cTn id="18" fill="hold"/>
                                        <p:tgtEl>
                                          <p:spTgt spid="247"/>
                                        </p:tgtEl>
                                        <p:attrNameLst>
                                          <p:attrName>style.visibility</p:attrName>
                                        </p:attrNameLst>
                                      </p:cBhvr>
                                      <p:to>
                                        <p:strVal val="visible"/>
                                      </p:to>
                                    </p:set>
                                    <p:animEffect filter="wipe(up)" transition="in">
                                      <p:cBhvr>
                                        <p:cTn id="19" dur="1000"/>
                                        <p:tgtEl>
                                          <p:spTgt spid="247"/>
                                        </p:tgtEl>
                                      </p:cBhvr>
                                    </p:animEffect>
                                  </p:childTnLst>
                                </p:cTn>
                              </p:par>
                            </p:childTnLst>
                          </p:cTn>
                        </p:par>
                        <p:par>
                          <p:cTn id="20" fill="hold">
                            <p:stCondLst>
                              <p:cond delay="1000"/>
                            </p:stCondLst>
                            <p:childTnLst>
                              <p:par>
                                <p:cTn id="21" presetClass="entr" nodeType="afterEffect" presetSubtype="0" presetID="1" grpId="5" fill="hold">
                                  <p:stCondLst>
                                    <p:cond delay="0"/>
                                  </p:stCondLst>
                                  <p:iterate type="el" backwards="0">
                                    <p:tmAbs val="0"/>
                                  </p:iterate>
                                  <p:childTnLst>
                                    <p:set>
                                      <p:cBhvr>
                                        <p:cTn id="22" fill="hold"/>
                                        <p:tgtEl>
                                          <p:spTgt spid="2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6" fill="hold">
                                  <p:stCondLst>
                                    <p:cond delay="0"/>
                                  </p:stCondLst>
                                  <p:iterate type="el" backwards="0">
                                    <p:tmAbs val="0"/>
                                  </p:iterate>
                                  <p:childTnLst>
                                    <p:set>
                                      <p:cBhvr>
                                        <p:cTn id="26" fill="hold"/>
                                        <p:tgtEl>
                                          <p:spTgt spid="240"/>
                                        </p:tgtEl>
                                        <p:attrNameLst>
                                          <p:attrName>style.visibility</p:attrName>
                                        </p:attrNameLst>
                                      </p:cBhvr>
                                      <p:to>
                                        <p:strVal val="visible"/>
                                      </p:to>
                                    </p:set>
                                    <p:animEffect filter="wipe(up)" transition="in">
                                      <p:cBhvr>
                                        <p:cTn id="27" dur="1000"/>
                                        <p:tgtEl>
                                          <p:spTgt spid="240"/>
                                        </p:tgtEl>
                                      </p:cBhvr>
                                    </p:animEffect>
                                  </p:childTnLst>
                                </p:cTn>
                              </p:par>
                            </p:childTnLst>
                          </p:cTn>
                        </p:par>
                        <p:par>
                          <p:cTn id="28" fill="hold">
                            <p:stCondLst>
                              <p:cond delay="1000"/>
                            </p:stCondLst>
                            <p:childTnLst>
                              <p:par>
                                <p:cTn id="29" presetClass="entr" nodeType="afterEffect" presetSubtype="4" presetID="22" grpId="7" fill="hold">
                                  <p:stCondLst>
                                    <p:cond delay="0"/>
                                  </p:stCondLst>
                                  <p:iterate type="el" backwards="0">
                                    <p:tmAbs val="0"/>
                                  </p:iterate>
                                  <p:childTnLst>
                                    <p:set>
                                      <p:cBhvr>
                                        <p:cTn id="30" fill="hold"/>
                                        <p:tgtEl>
                                          <p:spTgt spid="241"/>
                                        </p:tgtEl>
                                        <p:attrNameLst>
                                          <p:attrName>style.visibility</p:attrName>
                                        </p:attrNameLst>
                                      </p:cBhvr>
                                      <p:to>
                                        <p:strVal val="visible"/>
                                      </p:to>
                                    </p:set>
                                    <p:animEffect filter="wipe(down)" transition="in">
                                      <p:cBhvr>
                                        <p:cTn id="31" dur="1000"/>
                                        <p:tgtEl>
                                          <p:spTgt spid="241"/>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8" fill="hold">
                                  <p:stCondLst>
                                    <p:cond delay="0"/>
                                  </p:stCondLst>
                                  <p:iterate type="el" backwards="0">
                                    <p:tmAbs val="0"/>
                                  </p:iterate>
                                  <p:childTnLst>
                                    <p:set>
                                      <p:cBhvr>
                                        <p:cTn id="35" fill="hold"/>
                                        <p:tgtEl>
                                          <p:spTgt spid="252"/>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1" presetID="22" grpId="9" fill="hold">
                                  <p:stCondLst>
                                    <p:cond delay="0"/>
                                  </p:stCondLst>
                                  <p:iterate type="el" backwards="0">
                                    <p:tmAbs val="0"/>
                                  </p:iterate>
                                  <p:childTnLst>
                                    <p:set>
                                      <p:cBhvr>
                                        <p:cTn id="38" fill="hold"/>
                                        <p:tgtEl>
                                          <p:spTgt spid="253"/>
                                        </p:tgtEl>
                                        <p:attrNameLst>
                                          <p:attrName>style.visibility</p:attrName>
                                        </p:attrNameLst>
                                      </p:cBhvr>
                                      <p:to>
                                        <p:strVal val="visible"/>
                                      </p:to>
                                    </p:set>
                                    <p:animEffect filter="wipe(up)" transition="in">
                                      <p:cBhvr>
                                        <p:cTn id="39" dur="1000"/>
                                        <p:tgtEl>
                                          <p:spTgt spid="253"/>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8" presetID="22" grpId="10" fill="hold">
                                  <p:stCondLst>
                                    <p:cond delay="0"/>
                                  </p:stCondLst>
                                  <p:iterate type="el" backwards="0">
                                    <p:tmAbs val="0"/>
                                  </p:iterate>
                                  <p:childTnLst>
                                    <p:set>
                                      <p:cBhvr>
                                        <p:cTn id="43" fill="hold"/>
                                        <p:tgtEl>
                                          <p:spTgt spid="254"/>
                                        </p:tgtEl>
                                        <p:attrNameLst>
                                          <p:attrName>style.visibility</p:attrName>
                                        </p:attrNameLst>
                                      </p:cBhvr>
                                      <p:to>
                                        <p:strVal val="visible"/>
                                      </p:to>
                                    </p:set>
                                    <p:animEffect filter="wipe(left)" transition="in">
                                      <p:cBhvr>
                                        <p:cTn id="44" dur="500"/>
                                        <p:tgtEl>
                                          <p:spTgt spid="254"/>
                                        </p:tgtEl>
                                      </p:cBhvr>
                                    </p:animEffect>
                                  </p:childTnLst>
                                </p:cTn>
                              </p:par>
                            </p:childTnLst>
                          </p:cTn>
                        </p:par>
                        <p:par>
                          <p:cTn id="45" fill="hold">
                            <p:stCondLst>
                              <p:cond delay="500"/>
                            </p:stCondLst>
                            <p:childTnLst>
                              <p:par>
                                <p:cTn id="46" presetClass="entr" nodeType="afterEffect" presetSubtype="2" presetID="22" grpId="11" fill="hold">
                                  <p:stCondLst>
                                    <p:cond delay="0"/>
                                  </p:stCondLst>
                                  <p:iterate type="el" backwards="0">
                                    <p:tmAbs val="0"/>
                                  </p:iterate>
                                  <p:childTnLst>
                                    <p:set>
                                      <p:cBhvr>
                                        <p:cTn id="47" fill="hold"/>
                                        <p:tgtEl>
                                          <p:spTgt spid="255"/>
                                        </p:tgtEl>
                                        <p:attrNameLst>
                                          <p:attrName>style.visibility</p:attrName>
                                        </p:attrNameLst>
                                      </p:cBhvr>
                                      <p:to>
                                        <p:strVal val="visible"/>
                                      </p:to>
                                    </p:set>
                                    <p:animEffect filter="wipe(right)" transition="in">
                                      <p:cBhvr>
                                        <p:cTn id="48" dur="500"/>
                                        <p:tgtEl>
                                          <p:spTgt spid="255"/>
                                        </p:tgtEl>
                                      </p:cBhvr>
                                    </p:animEffect>
                                  </p:childTnLst>
                                </p:cTn>
                              </p:par>
                            </p:childTnLst>
                          </p:cTn>
                        </p:par>
                        <p:par>
                          <p:cTn id="49" fill="hold">
                            <p:stCondLst>
                              <p:cond delay="1000"/>
                            </p:stCondLst>
                            <p:childTnLst>
                              <p:par>
                                <p:cTn id="50" presetClass="entr" nodeType="afterEffect" presetID="10" grpId="12" fill="hold">
                                  <p:stCondLst>
                                    <p:cond delay="0"/>
                                  </p:stCondLst>
                                  <p:iterate type="el" backwards="0">
                                    <p:tmAbs val="0"/>
                                  </p:iterate>
                                  <p:childTnLst>
                                    <p:set>
                                      <p:cBhvr>
                                        <p:cTn id="51" fill="hold"/>
                                        <p:tgtEl>
                                          <p:spTgt spid="256"/>
                                        </p:tgtEl>
                                        <p:attrNameLst>
                                          <p:attrName>style.visibility</p:attrName>
                                        </p:attrNameLst>
                                      </p:cBhvr>
                                      <p:to>
                                        <p:strVal val="visible"/>
                                      </p:to>
                                    </p:set>
                                    <p:animEffect filter="fade" transition="in">
                                      <p:cBhvr>
                                        <p:cTn id="52" dur="1000"/>
                                        <p:tgtEl>
                                          <p:spTgt spid="256"/>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3" fill="hold">
                                  <p:stCondLst>
                                    <p:cond delay="0"/>
                                  </p:stCondLst>
                                  <p:iterate type="el" backwards="0">
                                    <p:tmAbs val="0"/>
                                  </p:iterate>
                                  <p:childTnLst>
                                    <p:set>
                                      <p:cBhvr>
                                        <p:cTn id="56" fill="hold"/>
                                        <p:tgtEl>
                                          <p:spTgt spid="257"/>
                                        </p:tgtEl>
                                        <p:attrNameLst>
                                          <p:attrName>style.visibility</p:attrName>
                                        </p:attrNameLst>
                                      </p:cBhvr>
                                      <p:to>
                                        <p:strVal val="visible"/>
                                      </p:to>
                                    </p:set>
                                  </p:childTnLst>
                                </p:cTn>
                              </p:par>
                            </p:childTnLst>
                          </p:cTn>
                        </p:par>
                        <p:par>
                          <p:cTn id="57" fill="hold">
                            <p:stCondLst>
                              <p:cond delay="0"/>
                            </p:stCondLst>
                            <p:childTnLst>
                              <p:par>
                                <p:cTn id="58" presetClass="path" nodeType="afterEffect" presetSubtype="0" presetID="-1" grpId="14" accel="50000" decel="50000" fill="hold">
                                  <p:stCondLst>
                                    <p:cond delay="0"/>
                                  </p:stCondLst>
                                  <p:childTnLst>
                                    <p:animMotion path="M 0.000000 0.000000 L 0.730661 0.004797" origin="layout" pathEditMode="relative">
                                      <p:cBhvr>
                                        <p:cTn id="59" dur="4000" fill="hold"/>
                                        <p:tgtEl>
                                          <p:spTgt spid="257"/>
                                        </p:tgtEl>
                                        <p:attrNameLst>
                                          <p:attrName>ppt_x</p:attrName>
                                          <p:attrName>ppt_y</p:attrName>
                                        </p:attrNameLst>
                                      </p:cBhvr>
                                    </p:animMotion>
                                  </p:childTnLst>
                                </p:cTn>
                              </p:par>
                            </p:childTnLst>
                          </p:cTn>
                        </p:par>
                        <p:par>
                          <p:cTn id="60" fill="hold">
                            <p:stCondLst>
                              <p:cond delay="4000"/>
                            </p:stCondLst>
                            <p:childTnLst>
                              <p:par>
                                <p:cTn id="61" presetClass="entr" nodeType="afterEffect" presetSubtype="0" presetID="1" grpId="15" fill="hold">
                                  <p:stCondLst>
                                    <p:cond delay="0"/>
                                  </p:stCondLst>
                                  <p:iterate type="el" backwards="0">
                                    <p:tmAbs val="0"/>
                                  </p:iterate>
                                  <p:childTnLst>
                                    <p:set>
                                      <p:cBhvr>
                                        <p:cTn id="62"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2"/>
      <p:bldP build="whole" bldLvl="1" animBg="1" rev="0" advAuto="0" spid="258" grpId="15"/>
      <p:bldP build="whole" bldLvl="1" animBg="1" rev="0" advAuto="0" spid="241" grpId="7"/>
      <p:bldP build="whole" bldLvl="1" animBg="1" rev="0" advAuto="0" spid="255" grpId="11"/>
      <p:bldP build="whole" bldLvl="1" animBg="1" rev="0" advAuto="0" spid="265" grpId="5"/>
      <p:bldP build="whole" bldLvl="1" animBg="1" rev="0" advAuto="0" spid="233" grpId="1"/>
      <p:bldP build="whole" bldLvl="1" animBg="1" rev="0" advAuto="0" spid="246" grpId="3"/>
      <p:bldP build="whole" bldLvl="1" animBg="1" rev="0" advAuto="0" spid="252" grpId="8"/>
      <p:bldP build="whole" bldLvl="1" animBg="1" rev="0" advAuto="0" spid="253" grpId="9"/>
      <p:bldP build="whole" bldLvl="1" animBg="1" rev="0" advAuto="0" spid="240" grpId="6"/>
      <p:bldP build="whole" bldLvl="1" animBg="1" rev="0" advAuto="0" spid="247" grpId="4"/>
      <p:bldP build="whole" bldLvl="1" animBg="1" rev="0" advAuto="0" spid="234" grpId="2"/>
      <p:bldP build="whole" bldLvl="1" animBg="1" rev="0" advAuto="0" spid="254" grpId="10"/>
      <p:bldP build="whole" bldLvl="1" animBg="1" rev="0" advAuto="0" spid="257" grpId="1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269"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270"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271"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pic>
        <p:nvPicPr>
          <p:cNvPr id="272" name="Image" descr="Image"/>
          <p:cNvPicPr>
            <a:picLocks noChangeAspect="1"/>
          </p:cNvPicPr>
          <p:nvPr/>
        </p:nvPicPr>
        <p:blipFill>
          <a:blip r:embed="rId4">
            <a:alphaModFix amt="35000"/>
            <a:extLst/>
          </a:blip>
          <a:srcRect l="0" t="0" r="0" b="8"/>
          <a:stretch>
            <a:fillRect/>
          </a:stretch>
        </p:blipFill>
        <p:spPr>
          <a:xfrm>
            <a:off x="3981682" y="11266794"/>
            <a:ext cx="372534" cy="549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
                </a:moveTo>
                <a:lnTo>
                  <a:pt x="0" y="0"/>
                </a:lnTo>
                <a:lnTo>
                  <a:pt x="11" y="21598"/>
                </a:lnTo>
                <a:lnTo>
                  <a:pt x="21588" y="21600"/>
                </a:lnTo>
                <a:lnTo>
                  <a:pt x="21600" y="2"/>
                </a:lnTo>
                <a:close/>
              </a:path>
            </a:pathLst>
          </a:custGeom>
          <a:ln w="12700">
            <a:miter lim="400000"/>
          </a:ln>
          <a:effectLst>
            <a:outerShdw sx="100000" sy="100000" kx="0" ky="0" algn="b" rotWithShape="0" blurRad="101600" dist="50800" dir="5400000">
              <a:srgbClr val="000000">
                <a:alpha val="35000"/>
              </a:srgbClr>
            </a:outerShdw>
          </a:effectLst>
        </p:spPr>
      </p:pic>
      <p:grpSp>
        <p:nvGrpSpPr>
          <p:cNvPr id="278" name="Group"/>
          <p:cNvGrpSpPr/>
          <p:nvPr/>
        </p:nvGrpSpPr>
        <p:grpSpPr>
          <a:xfrm>
            <a:off x="17964590" y="7388729"/>
            <a:ext cx="199531" cy="5484266"/>
            <a:chOff x="0" y="0"/>
            <a:chExt cx="199530" cy="5484265"/>
          </a:xfrm>
        </p:grpSpPr>
        <p:sp>
          <p:nvSpPr>
            <p:cNvPr id="273"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274"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75"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76"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77"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279" name="Rectangle"/>
          <p:cNvSpPr/>
          <p:nvPr/>
        </p:nvSpPr>
        <p:spPr>
          <a:xfrm>
            <a:off x="18000133" y="9085944"/>
            <a:ext cx="128446" cy="3793511"/>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285" name="Group"/>
          <p:cNvGrpSpPr/>
          <p:nvPr/>
        </p:nvGrpSpPr>
        <p:grpSpPr>
          <a:xfrm>
            <a:off x="5433923" y="7388729"/>
            <a:ext cx="199531" cy="5484266"/>
            <a:chOff x="0" y="0"/>
            <a:chExt cx="199530" cy="5484265"/>
          </a:xfrm>
        </p:grpSpPr>
        <p:sp>
          <p:nvSpPr>
            <p:cNvPr id="280"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281"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82"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83"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84"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286" name="Rectangle"/>
          <p:cNvSpPr/>
          <p:nvPr/>
        </p:nvSpPr>
        <p:spPr>
          <a:xfrm>
            <a:off x="5469466" y="8425412"/>
            <a:ext cx="128445" cy="4454043"/>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291" name="Group"/>
          <p:cNvGrpSpPr/>
          <p:nvPr/>
        </p:nvGrpSpPr>
        <p:grpSpPr>
          <a:xfrm>
            <a:off x="17729199" y="5078429"/>
            <a:ext cx="1387212" cy="2835193"/>
            <a:chOff x="0" y="0"/>
            <a:chExt cx="1387210" cy="2835192"/>
          </a:xfrm>
        </p:grpSpPr>
        <p:sp>
          <p:nvSpPr>
            <p:cNvPr id="287" name="Line"/>
            <p:cNvSpPr/>
            <p:nvPr/>
          </p:nvSpPr>
          <p:spPr>
            <a:xfrm>
              <a:off x="370414" y="796247"/>
              <a:ext cx="552935" cy="2038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16" y="21600"/>
                  </a:moveTo>
                  <a:lnTo>
                    <a:pt x="21097" y="8343"/>
                  </a:lnTo>
                  <a:lnTo>
                    <a:pt x="21600" y="2520"/>
                  </a:lnTo>
                  <a:lnTo>
                    <a:pt x="15641" y="0"/>
                  </a:lnTo>
                  <a:lnTo>
                    <a:pt x="12311" y="2513"/>
                  </a:lnTo>
                  <a:lnTo>
                    <a:pt x="8242" y="4770"/>
                  </a:lnTo>
                  <a:lnTo>
                    <a:pt x="0" y="7637"/>
                  </a:lnTo>
                </a:path>
              </a:pathLst>
            </a:cu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88" name="Line"/>
            <p:cNvSpPr/>
            <p:nvPr/>
          </p:nvSpPr>
          <p:spPr>
            <a:xfrm flipH="1" flipV="1">
              <a:off x="921543" y="1560165"/>
              <a:ext cx="465668" cy="1235142"/>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89" name="Line"/>
            <p:cNvSpPr/>
            <p:nvPr/>
          </p:nvSpPr>
          <p:spPr>
            <a:xfrm flipH="1" flipV="1">
              <a:off x="927397" y="1026500"/>
              <a:ext cx="367970" cy="513094"/>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90" name="Circle"/>
            <p:cNvSpPr/>
            <p:nvPr/>
          </p:nvSpPr>
          <p:spPr>
            <a:xfrm>
              <a:off x="0" y="0"/>
              <a:ext cx="869405" cy="869405"/>
            </a:xfrm>
            <a:prstGeom prst="ellipse">
              <a:avLst/>
            </a:prstGeom>
            <a:solidFill>
              <a:srgbClr val="FFFFFF"/>
            </a:solidFill>
            <a:ln w="63500" cap="flat">
              <a:solidFill>
                <a:srgbClr val="000000"/>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grpSp>
      <p:sp>
        <p:nvSpPr>
          <p:cNvPr id="292" name="Line"/>
          <p:cNvSpPr/>
          <p:nvPr/>
        </p:nvSpPr>
        <p:spPr>
          <a:xfrm flipV="1">
            <a:off x="18067866" y="6611319"/>
            <a:ext cx="1" cy="2489443"/>
          </a:xfrm>
          <a:prstGeom prst="line">
            <a:avLst/>
          </a:prstGeom>
          <a:ln w="63500">
            <a:solidFill>
              <a:srgbClr val="FF40FF"/>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297" name="Group"/>
          <p:cNvGrpSpPr/>
          <p:nvPr/>
        </p:nvGrpSpPr>
        <p:grpSpPr>
          <a:xfrm flipH="1">
            <a:off x="4498621" y="4943499"/>
            <a:ext cx="1387211" cy="2835194"/>
            <a:chOff x="0" y="0"/>
            <a:chExt cx="1387210" cy="2835192"/>
          </a:xfrm>
        </p:grpSpPr>
        <p:sp>
          <p:nvSpPr>
            <p:cNvPr id="293" name="Line"/>
            <p:cNvSpPr/>
            <p:nvPr/>
          </p:nvSpPr>
          <p:spPr>
            <a:xfrm>
              <a:off x="370414" y="796247"/>
              <a:ext cx="552935" cy="2038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16" y="21600"/>
                  </a:moveTo>
                  <a:lnTo>
                    <a:pt x="21097" y="8343"/>
                  </a:lnTo>
                  <a:lnTo>
                    <a:pt x="21600" y="2520"/>
                  </a:lnTo>
                  <a:lnTo>
                    <a:pt x="15641" y="0"/>
                  </a:lnTo>
                  <a:lnTo>
                    <a:pt x="12311" y="2513"/>
                  </a:lnTo>
                  <a:lnTo>
                    <a:pt x="8242" y="4770"/>
                  </a:lnTo>
                  <a:lnTo>
                    <a:pt x="0" y="7637"/>
                  </a:lnTo>
                </a:path>
              </a:pathLst>
            </a:cu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94" name="Line"/>
            <p:cNvSpPr/>
            <p:nvPr/>
          </p:nvSpPr>
          <p:spPr>
            <a:xfrm flipH="1" flipV="1">
              <a:off x="921543" y="1560165"/>
              <a:ext cx="465668" cy="1235142"/>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95" name="Line"/>
            <p:cNvSpPr/>
            <p:nvPr/>
          </p:nvSpPr>
          <p:spPr>
            <a:xfrm flipH="1" flipV="1">
              <a:off x="927397" y="1026500"/>
              <a:ext cx="367970" cy="513094"/>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296" name="Circle"/>
            <p:cNvSpPr/>
            <p:nvPr/>
          </p:nvSpPr>
          <p:spPr>
            <a:xfrm>
              <a:off x="0" y="0"/>
              <a:ext cx="869405" cy="869405"/>
            </a:xfrm>
            <a:prstGeom prst="ellipse">
              <a:avLst/>
            </a:prstGeom>
            <a:solidFill>
              <a:srgbClr val="FFFFFF"/>
            </a:solidFill>
            <a:ln w="63500" cap="flat">
              <a:solidFill>
                <a:srgbClr val="000000"/>
              </a:solidFill>
              <a:prstDash val="solid"/>
              <a:round/>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grpSp>
      <p:sp>
        <p:nvSpPr>
          <p:cNvPr id="298" name="Line"/>
          <p:cNvSpPr/>
          <p:nvPr/>
        </p:nvSpPr>
        <p:spPr>
          <a:xfrm flipV="1">
            <a:off x="5537199" y="6472766"/>
            <a:ext cx="1" cy="1942493"/>
          </a:xfrm>
          <a:prstGeom prst="line">
            <a:avLst/>
          </a:prstGeom>
          <a:ln w="63500">
            <a:solidFill>
              <a:srgbClr val="FF26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299" name="Line"/>
          <p:cNvSpPr/>
          <p:nvPr/>
        </p:nvSpPr>
        <p:spPr>
          <a:xfrm>
            <a:off x="1962402" y="8395779"/>
            <a:ext cx="11619367" cy="1"/>
          </a:xfrm>
          <a:prstGeom prst="line">
            <a:avLst/>
          </a:prstGeom>
          <a:ln w="63500">
            <a:solidFill>
              <a:srgbClr val="FF2600"/>
            </a:solidFill>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00" name="Line"/>
          <p:cNvSpPr/>
          <p:nvPr/>
        </p:nvSpPr>
        <p:spPr>
          <a:xfrm>
            <a:off x="10936127" y="9106979"/>
            <a:ext cx="11145614" cy="1"/>
          </a:xfrm>
          <a:prstGeom prst="line">
            <a:avLst/>
          </a:prstGeom>
          <a:ln w="63500">
            <a:solidFill>
              <a:srgbClr val="FF40FF"/>
            </a:solidFill>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01" name="Line"/>
          <p:cNvSpPr/>
          <p:nvPr/>
        </p:nvSpPr>
        <p:spPr>
          <a:xfrm>
            <a:off x="12225867" y="8405614"/>
            <a:ext cx="1" cy="757282"/>
          </a:xfrm>
          <a:prstGeom prst="line">
            <a:avLst/>
          </a:prstGeom>
          <a:ln w="63500">
            <a:solidFill>
              <a:srgbClr val="005493"/>
            </a:solidFill>
            <a:tailEnd type="triangle"/>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02" name="Arrow"/>
          <p:cNvSpPr/>
          <p:nvPr/>
        </p:nvSpPr>
        <p:spPr>
          <a:xfrm>
            <a:off x="1915327" y="11928022"/>
            <a:ext cx="2212447" cy="935559"/>
          </a:xfrm>
          <a:prstGeom prst="rightArrow">
            <a:avLst>
              <a:gd name="adj1" fmla="val 41104"/>
              <a:gd name="adj2" fmla="val 138152"/>
            </a:avLst>
          </a:pr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03" name="Wet van Darcy:…"/>
          <p:cNvSpPr txBox="1"/>
          <p:nvPr/>
        </p:nvSpPr>
        <p:spPr>
          <a:xfrm>
            <a:off x="8345616" y="1255134"/>
            <a:ext cx="8204162" cy="2904410"/>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1219200">
              <a:defRPr b="0" sz="4800">
                <a:latin typeface="Arial"/>
                <a:ea typeface="Arial"/>
                <a:cs typeface="Arial"/>
                <a:sym typeface="Arial"/>
              </a:defRPr>
            </a:pPr>
            <a:r>
              <a:t>Wet van Darcy:</a:t>
            </a:r>
          </a:p>
          <a:p>
            <a:pPr algn="l" defTabSz="1219200">
              <a:defRPr b="0" sz="4800">
                <a:latin typeface="Arial"/>
                <a:ea typeface="Arial"/>
                <a:cs typeface="Arial"/>
                <a:sym typeface="Arial"/>
              </a:defRPr>
            </a:pPr>
          </a:p>
          <a:p>
            <a:pPr algn="l" defTabSz="1219200">
              <a:defRPr b="0" sz="2900">
                <a:latin typeface="Arial"/>
                <a:ea typeface="Arial"/>
                <a:cs typeface="Arial"/>
                <a:sym typeface="Arial"/>
              </a:defRPr>
            </a:pPr>
          </a:p>
          <a:p>
            <a:pPr algn="l" defTabSz="1219200">
              <a:defRPr b="0" sz="4800">
                <a:latin typeface="Arial"/>
                <a:ea typeface="Arial"/>
                <a:cs typeface="Arial"/>
                <a:sym typeface="Arial"/>
              </a:defRPr>
            </a:pPr>
            <a:r>
              <a:rPr i="1" sz="5900">
                <a:latin typeface="Times New Roman"/>
                <a:ea typeface="Times New Roman"/>
                <a:cs typeface="Times New Roman"/>
                <a:sym typeface="Times New Roman"/>
              </a:rPr>
              <a:t>q</a:t>
            </a:r>
            <a:r>
              <a:rPr i="1">
                <a:latin typeface="Times New Roman"/>
                <a:ea typeface="Times New Roman"/>
                <a:cs typeface="Times New Roman"/>
                <a:sym typeface="Times New Roman"/>
              </a:rPr>
              <a:t> </a:t>
            </a:r>
            <a:r>
              <a:t>: debiet per vierkante meter</a:t>
            </a:r>
          </a:p>
        </p:txBody>
      </p:sp>
      <p:grpSp>
        <p:nvGrpSpPr>
          <p:cNvPr id="309" name="Group"/>
          <p:cNvGrpSpPr/>
          <p:nvPr/>
        </p:nvGrpSpPr>
        <p:grpSpPr>
          <a:xfrm flipH="1" rot="882876">
            <a:off x="22861903" y="10282052"/>
            <a:ext cx="1112081" cy="605295"/>
            <a:chOff x="0" y="0"/>
            <a:chExt cx="1112080" cy="605293"/>
          </a:xfrm>
        </p:grpSpPr>
        <p:sp>
          <p:nvSpPr>
            <p:cNvPr id="304"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05"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06"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07"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08"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grpSp>
        <p:nvGrpSpPr>
          <p:cNvPr id="312" name="Rectangle"/>
          <p:cNvGrpSpPr/>
          <p:nvPr/>
        </p:nvGrpSpPr>
        <p:grpSpPr>
          <a:xfrm>
            <a:off x="13668819" y="7955275"/>
            <a:ext cx="1628524" cy="1361627"/>
            <a:chOff x="0" y="0"/>
            <a:chExt cx="1628522" cy="1361626"/>
          </a:xfrm>
        </p:grpSpPr>
        <p:sp>
          <p:nvSpPr>
            <p:cNvPr id="311" name="Rectangle"/>
            <p:cNvSpPr/>
            <p:nvPr/>
          </p:nvSpPr>
          <p:spPr>
            <a:xfrm>
              <a:off x="215900" y="139700"/>
              <a:ext cx="1196723" cy="802827"/>
            </a:xfrm>
            <a:prstGeom prst="rect">
              <a:avLst/>
            </a:prstGeom>
            <a:solidFill>
              <a:srgbClr val="FFFFFF"/>
            </a:solidFill>
            <a:ln>
              <a:noFill/>
            </a:ln>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pic>
          <p:nvPicPr>
            <p:cNvPr id="310" name="Rectangle Square" descr="Rectangle Square"/>
            <p:cNvPicPr>
              <a:picLocks noChangeAspect="0"/>
            </p:cNvPicPr>
            <p:nvPr/>
          </p:nvPicPr>
          <p:blipFill>
            <a:blip r:embed="rId5">
              <a:extLst/>
            </a:blip>
            <a:stretch>
              <a:fillRect/>
            </a:stretch>
          </p:blipFill>
          <p:spPr>
            <a:xfrm>
              <a:off x="0" y="-1"/>
              <a:ext cx="1628523" cy="1361628"/>
            </a:xfrm>
            <a:prstGeom prst="rect">
              <a:avLst/>
            </a:prstGeom>
            <a:effectLst/>
          </p:spPr>
        </p:pic>
      </p:grpSp>
      <p:pic>
        <p:nvPicPr>
          <p:cNvPr id="313" name="Image" descr="Image"/>
          <p:cNvPicPr>
            <a:picLocks noChangeAspect="1"/>
          </p:cNvPicPr>
          <p:nvPr/>
        </p:nvPicPr>
        <p:blipFill>
          <a:blip r:embed="rId6">
            <a:extLst/>
          </a:blip>
          <a:stretch>
            <a:fillRect/>
          </a:stretch>
        </p:blipFill>
        <p:spPr>
          <a:xfrm>
            <a:off x="13868249" y="8196182"/>
            <a:ext cx="1117601" cy="651596"/>
          </a:xfrm>
          <a:prstGeom prst="rect">
            <a:avLst/>
          </a:prstGeom>
          <a:ln w="12700">
            <a:miter lim="400000"/>
          </a:ln>
        </p:spPr>
      </p:pic>
      <p:grpSp>
        <p:nvGrpSpPr>
          <p:cNvPr id="316" name="Rectangle"/>
          <p:cNvGrpSpPr/>
          <p:nvPr/>
        </p:nvGrpSpPr>
        <p:grpSpPr>
          <a:xfrm>
            <a:off x="2171225" y="10522908"/>
            <a:ext cx="1007534" cy="1513645"/>
            <a:chOff x="0" y="0"/>
            <a:chExt cx="1007533" cy="1513643"/>
          </a:xfrm>
        </p:grpSpPr>
        <p:sp>
          <p:nvSpPr>
            <p:cNvPr id="315" name="Rectangle"/>
            <p:cNvSpPr/>
            <p:nvPr/>
          </p:nvSpPr>
          <p:spPr>
            <a:xfrm>
              <a:off x="215900" y="139700"/>
              <a:ext cx="575734" cy="954844"/>
            </a:xfrm>
            <a:prstGeom prst="rect">
              <a:avLst/>
            </a:prstGeom>
            <a:solidFill>
              <a:srgbClr val="FFFFFF"/>
            </a:solidFill>
            <a:ln>
              <a:noFill/>
            </a:ln>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pic>
          <p:nvPicPr>
            <p:cNvPr id="314" name="Rectangle Square" descr="Rectangle Square"/>
            <p:cNvPicPr>
              <a:picLocks noChangeAspect="0"/>
            </p:cNvPicPr>
            <p:nvPr/>
          </p:nvPicPr>
          <p:blipFill>
            <a:blip r:embed="rId7">
              <a:extLst/>
            </a:blip>
            <a:stretch>
              <a:fillRect/>
            </a:stretch>
          </p:blipFill>
          <p:spPr>
            <a:xfrm>
              <a:off x="-1" y="-1"/>
              <a:ext cx="1007535" cy="1513645"/>
            </a:xfrm>
            <a:prstGeom prst="rect">
              <a:avLst/>
            </a:prstGeom>
            <a:effectLst/>
          </p:spPr>
        </p:pic>
      </p:grpSp>
      <p:pic>
        <p:nvPicPr>
          <p:cNvPr id="317" name="Image" descr="Image"/>
          <p:cNvPicPr>
            <a:picLocks noChangeAspect="1"/>
          </p:cNvPicPr>
          <p:nvPr/>
        </p:nvPicPr>
        <p:blipFill>
          <a:blip r:embed="rId4">
            <a:extLst/>
          </a:blip>
          <a:stretch>
            <a:fillRect/>
          </a:stretch>
        </p:blipFill>
        <p:spPr>
          <a:xfrm>
            <a:off x="2539988" y="10915832"/>
            <a:ext cx="372534" cy="549996"/>
          </a:xfrm>
          <a:prstGeom prst="rect">
            <a:avLst/>
          </a:prstGeom>
          <a:ln w="12700">
            <a:miter lim="400000"/>
          </a:ln>
        </p:spPr>
      </p:pic>
      <p:grpSp>
        <p:nvGrpSpPr>
          <p:cNvPr id="320" name="Rectangle"/>
          <p:cNvGrpSpPr/>
          <p:nvPr/>
        </p:nvGrpSpPr>
        <p:grpSpPr>
          <a:xfrm>
            <a:off x="7818271" y="9781310"/>
            <a:ext cx="6037645" cy="1513645"/>
            <a:chOff x="0" y="0"/>
            <a:chExt cx="6037644" cy="1513643"/>
          </a:xfrm>
        </p:grpSpPr>
        <p:sp>
          <p:nvSpPr>
            <p:cNvPr id="319" name="Rectangle"/>
            <p:cNvSpPr/>
            <p:nvPr/>
          </p:nvSpPr>
          <p:spPr>
            <a:xfrm>
              <a:off x="215900" y="139700"/>
              <a:ext cx="5605845" cy="954844"/>
            </a:xfrm>
            <a:prstGeom prst="rect">
              <a:avLst/>
            </a:prstGeom>
            <a:solidFill>
              <a:srgbClr val="FFFFFF"/>
            </a:solidFill>
            <a:ln>
              <a:noFill/>
            </a:ln>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pic>
          <p:nvPicPr>
            <p:cNvPr id="318" name="Rectangle Rectangle" descr="Rectangle Rectangle"/>
            <p:cNvPicPr>
              <a:picLocks noChangeAspect="0"/>
            </p:cNvPicPr>
            <p:nvPr/>
          </p:nvPicPr>
          <p:blipFill>
            <a:blip r:embed="rId8">
              <a:extLst/>
            </a:blip>
            <a:stretch>
              <a:fillRect/>
            </a:stretch>
          </p:blipFill>
          <p:spPr>
            <a:xfrm>
              <a:off x="0" y="0"/>
              <a:ext cx="6037645" cy="1513644"/>
            </a:xfrm>
            <a:prstGeom prst="rect">
              <a:avLst/>
            </a:prstGeom>
            <a:effectLst/>
          </p:spPr>
        </p:pic>
      </p:grpSp>
      <p:sp>
        <p:nvSpPr>
          <p:cNvPr id="321" name="Line"/>
          <p:cNvSpPr/>
          <p:nvPr/>
        </p:nvSpPr>
        <p:spPr>
          <a:xfrm>
            <a:off x="5679823" y="12648068"/>
            <a:ext cx="12273940" cy="1"/>
          </a:xfrm>
          <a:prstGeom prst="line">
            <a:avLst/>
          </a:prstGeom>
          <a:ln w="63500">
            <a:solidFill>
              <a:srgbClr val="FFFFFF"/>
            </a:solidFill>
            <a:headEnd type="stealth"/>
            <a:tailEnd type="stealth"/>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324" name="Rectangle"/>
          <p:cNvGrpSpPr/>
          <p:nvPr/>
        </p:nvGrpSpPr>
        <p:grpSpPr>
          <a:xfrm>
            <a:off x="11594601" y="11657764"/>
            <a:ext cx="1007534" cy="1094044"/>
            <a:chOff x="0" y="0"/>
            <a:chExt cx="1007533" cy="1094043"/>
          </a:xfrm>
        </p:grpSpPr>
        <p:sp>
          <p:nvSpPr>
            <p:cNvPr id="323" name="Rectangle"/>
            <p:cNvSpPr/>
            <p:nvPr/>
          </p:nvSpPr>
          <p:spPr>
            <a:xfrm>
              <a:off x="215900" y="139700"/>
              <a:ext cx="575734" cy="535244"/>
            </a:xfrm>
            <a:prstGeom prst="rect">
              <a:avLst/>
            </a:prstGeom>
            <a:solidFill>
              <a:srgbClr val="FFFFFF"/>
            </a:solidFill>
            <a:ln>
              <a:noFill/>
            </a:ln>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pic>
          <p:nvPicPr>
            <p:cNvPr id="322" name="Rectangle Square" descr="Rectangle Square"/>
            <p:cNvPicPr>
              <a:picLocks noChangeAspect="0"/>
            </p:cNvPicPr>
            <p:nvPr/>
          </p:nvPicPr>
          <p:blipFill>
            <a:blip r:embed="rId9">
              <a:extLst/>
            </a:blip>
            <a:stretch>
              <a:fillRect/>
            </a:stretch>
          </p:blipFill>
          <p:spPr>
            <a:xfrm>
              <a:off x="-1" y="-1"/>
              <a:ext cx="1007535" cy="1094045"/>
            </a:xfrm>
            <a:prstGeom prst="rect">
              <a:avLst/>
            </a:prstGeom>
            <a:effectLst/>
          </p:spPr>
        </p:pic>
      </p:grpSp>
      <p:pic>
        <p:nvPicPr>
          <p:cNvPr id="325" name="Image" descr="Image"/>
          <p:cNvPicPr>
            <a:picLocks noChangeAspect="1"/>
          </p:cNvPicPr>
          <p:nvPr/>
        </p:nvPicPr>
        <p:blipFill>
          <a:blip r:embed="rId10">
            <a:extLst/>
          </a:blip>
          <a:stretch>
            <a:fillRect/>
          </a:stretch>
        </p:blipFill>
        <p:spPr>
          <a:xfrm>
            <a:off x="11844368" y="11753684"/>
            <a:ext cx="508001" cy="575735"/>
          </a:xfrm>
          <a:prstGeom prst="rect">
            <a:avLst/>
          </a:prstGeom>
          <a:ln w="12700">
            <a:miter lim="400000"/>
          </a:ln>
        </p:spPr>
      </p:pic>
      <p:pic>
        <p:nvPicPr>
          <p:cNvPr id="326" name="Image" descr="Image"/>
          <p:cNvPicPr>
            <a:picLocks noChangeAspect="1"/>
          </p:cNvPicPr>
          <p:nvPr/>
        </p:nvPicPr>
        <p:blipFill>
          <a:blip r:embed="rId11">
            <a:extLst/>
          </a:blip>
          <a:stretch>
            <a:fillRect/>
          </a:stretch>
        </p:blipFill>
        <p:spPr>
          <a:xfrm>
            <a:off x="12908281" y="811009"/>
            <a:ext cx="3149601" cy="1735330"/>
          </a:xfrm>
          <a:prstGeom prst="rect">
            <a:avLst/>
          </a:prstGeom>
          <a:ln w="12700">
            <a:miter lim="400000"/>
          </a:ln>
        </p:spPr>
      </p:pic>
      <p:pic>
        <p:nvPicPr>
          <p:cNvPr id="327" name="Image" descr="Image"/>
          <p:cNvPicPr>
            <a:picLocks noChangeAspect="1"/>
          </p:cNvPicPr>
          <p:nvPr/>
        </p:nvPicPr>
        <p:blipFill>
          <a:blip r:embed="rId12">
            <a:extLst/>
          </a:blip>
          <a:stretch>
            <a:fillRect/>
          </a:stretch>
        </p:blipFill>
        <p:spPr>
          <a:xfrm>
            <a:off x="20029746" y="339383"/>
            <a:ext cx="2581070" cy="3462936"/>
          </a:xfrm>
          <a:prstGeom prst="rect">
            <a:avLst/>
          </a:prstGeom>
          <a:ln w="12700">
            <a:miter lim="400000"/>
          </a:ln>
        </p:spPr>
      </p:pic>
      <p:sp>
        <p:nvSpPr>
          <p:cNvPr id="328" name="Henry Darcy…"/>
          <p:cNvSpPr txBox="1"/>
          <p:nvPr/>
        </p:nvSpPr>
        <p:spPr>
          <a:xfrm>
            <a:off x="19515262" y="3732983"/>
            <a:ext cx="3813236" cy="16208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1219200">
              <a:defRPr b="0" sz="4800">
                <a:latin typeface="Arial"/>
                <a:ea typeface="Arial"/>
                <a:cs typeface="Arial"/>
                <a:sym typeface="Arial"/>
              </a:defRPr>
            </a:pPr>
            <a:r>
              <a:t>Henry Darcy </a:t>
            </a:r>
          </a:p>
          <a:p>
            <a:pPr defTabSz="1219200">
              <a:defRPr b="0" sz="4800">
                <a:latin typeface="Arial"/>
                <a:ea typeface="Arial"/>
                <a:cs typeface="Arial"/>
                <a:sym typeface="Arial"/>
              </a:defRPr>
            </a:pPr>
            <a:r>
              <a:t>1856</a:t>
            </a:r>
          </a:p>
        </p:txBody>
      </p:sp>
      <p:pic>
        <p:nvPicPr>
          <p:cNvPr id="329" name="Image" descr="Image"/>
          <p:cNvPicPr>
            <a:picLocks noChangeAspect="1"/>
          </p:cNvPicPr>
          <p:nvPr/>
        </p:nvPicPr>
        <p:blipFill>
          <a:blip r:embed="rId13">
            <a:extLst/>
          </a:blip>
          <a:stretch>
            <a:fillRect/>
          </a:stretch>
        </p:blipFill>
        <p:spPr>
          <a:xfrm>
            <a:off x="12813212" y="10145586"/>
            <a:ext cx="355601" cy="546101"/>
          </a:xfrm>
          <a:prstGeom prst="rect">
            <a:avLst/>
          </a:prstGeom>
          <a:ln w="12700">
            <a:miter lim="400000"/>
          </a:ln>
        </p:spPr>
      </p:pic>
      <p:sp>
        <p:nvSpPr>
          <p:cNvPr id="330" name="Doorlatendheid"/>
          <p:cNvSpPr txBox="1"/>
          <p:nvPr/>
        </p:nvSpPr>
        <p:spPr>
          <a:xfrm>
            <a:off x="8048834" y="9957438"/>
            <a:ext cx="4391284" cy="9223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4800">
                <a:latin typeface="Arial"/>
                <a:ea typeface="Arial"/>
                <a:cs typeface="Arial"/>
                <a:sym typeface="Arial"/>
              </a:defRPr>
            </a:lvl1pPr>
          </a:lstStyle>
          <a:p>
            <a:pPr/>
            <a:r>
              <a:t>Doorlatendheid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Number"/>
          <p:cNvSpPr txBox="1"/>
          <p:nvPr>
            <p:ph type="sldNum" sz="quarter" idx="2"/>
          </p:nvPr>
        </p:nvSpPr>
        <p:spPr>
          <a:xfrm>
            <a:off x="23474299" y="12893628"/>
            <a:ext cx="440183" cy="6267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molens-de-kat-en-de-dog-bij-uitgeest.jpg" descr="molens-de-kat-en-de-dog-bij-uitgeest.jpg"/>
          <p:cNvPicPr>
            <a:picLocks noChangeAspect="1"/>
          </p:cNvPicPr>
          <p:nvPr/>
        </p:nvPicPr>
        <p:blipFill>
          <a:blip r:embed="rId2">
            <a:extLst/>
          </a:blip>
          <a:stretch>
            <a:fillRect/>
          </a:stretch>
        </p:blipFill>
        <p:spPr>
          <a:xfrm>
            <a:off x="-1278992" y="-6255788"/>
            <a:ext cx="29083516" cy="20462618"/>
          </a:xfrm>
          <a:prstGeom prst="rect">
            <a:avLst/>
          </a:prstGeom>
          <a:ln w="12700">
            <a:miter lim="400000"/>
          </a:ln>
        </p:spPr>
      </p:pic>
      <p:pic>
        <p:nvPicPr>
          <p:cNvPr id="334" name="zand.jpg" descr="zand.jpg"/>
          <p:cNvPicPr>
            <a:picLocks noChangeAspect="1"/>
          </p:cNvPicPr>
          <p:nvPr/>
        </p:nvPicPr>
        <p:blipFill>
          <a:blip r:embed="rId3">
            <a:extLst/>
          </a:blip>
          <a:srcRect l="7141" t="22466" r="17123" b="46364"/>
          <a:stretch>
            <a:fillRect/>
          </a:stretch>
        </p:blipFill>
        <p:spPr>
          <a:xfrm>
            <a:off x="-2298275" y="7583522"/>
            <a:ext cx="27497486" cy="854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 y="0"/>
                </a:moveTo>
                <a:lnTo>
                  <a:pt x="0" y="21449"/>
                </a:lnTo>
                <a:lnTo>
                  <a:pt x="21598" y="21600"/>
                </a:lnTo>
                <a:lnTo>
                  <a:pt x="21600" y="4628"/>
                </a:lnTo>
                <a:lnTo>
                  <a:pt x="19141" y="4461"/>
                </a:lnTo>
                <a:cubicBezTo>
                  <a:pt x="19030" y="3650"/>
                  <a:pt x="18882" y="2961"/>
                  <a:pt x="18708" y="2442"/>
                </a:cubicBezTo>
                <a:cubicBezTo>
                  <a:pt x="18564" y="2012"/>
                  <a:pt x="18404" y="1707"/>
                  <a:pt x="18236" y="1543"/>
                </a:cubicBezTo>
                <a:lnTo>
                  <a:pt x="17083" y="1127"/>
                </a:lnTo>
                <a:lnTo>
                  <a:pt x="15573" y="1127"/>
                </a:lnTo>
                <a:lnTo>
                  <a:pt x="13872" y="812"/>
                </a:lnTo>
                <a:lnTo>
                  <a:pt x="12605" y="812"/>
                </a:lnTo>
                <a:lnTo>
                  <a:pt x="11339" y="1075"/>
                </a:lnTo>
                <a:lnTo>
                  <a:pt x="9544" y="1075"/>
                </a:lnTo>
                <a:cubicBezTo>
                  <a:pt x="9254" y="832"/>
                  <a:pt x="8961" y="674"/>
                  <a:pt x="8667" y="602"/>
                </a:cubicBezTo>
                <a:cubicBezTo>
                  <a:pt x="8317" y="516"/>
                  <a:pt x="7965" y="552"/>
                  <a:pt x="7614" y="602"/>
                </a:cubicBezTo>
                <a:cubicBezTo>
                  <a:pt x="7173" y="665"/>
                  <a:pt x="6733" y="748"/>
                  <a:pt x="6292" y="759"/>
                </a:cubicBezTo>
                <a:cubicBezTo>
                  <a:pt x="5738" y="773"/>
                  <a:pt x="5183" y="671"/>
                  <a:pt x="4628" y="688"/>
                </a:cubicBezTo>
                <a:cubicBezTo>
                  <a:pt x="3756" y="714"/>
                  <a:pt x="2884" y="1034"/>
                  <a:pt x="2011" y="904"/>
                </a:cubicBezTo>
                <a:cubicBezTo>
                  <a:pt x="1412" y="814"/>
                  <a:pt x="815" y="512"/>
                  <a:pt x="226" y="0"/>
                </a:cubicBezTo>
                <a:close/>
              </a:path>
            </a:pathLst>
          </a:custGeom>
          <a:ln w="12700">
            <a:miter lim="400000"/>
          </a:ln>
        </p:spPr>
      </p:pic>
      <p:sp>
        <p:nvSpPr>
          <p:cNvPr id="335" name="Shape"/>
          <p:cNvSpPr/>
          <p:nvPr/>
        </p:nvSpPr>
        <p:spPr>
          <a:xfrm>
            <a:off x="22132117" y="9343089"/>
            <a:ext cx="2233932" cy="3346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
                </a:moveTo>
                <a:lnTo>
                  <a:pt x="21600" y="0"/>
                </a:lnTo>
                <a:lnTo>
                  <a:pt x="21523" y="21451"/>
                </a:lnTo>
                <a:lnTo>
                  <a:pt x="17177" y="21313"/>
                </a:lnTo>
                <a:lnTo>
                  <a:pt x="13109" y="21600"/>
                </a:lnTo>
                <a:lnTo>
                  <a:pt x="10323" y="20028"/>
                </a:lnTo>
                <a:lnTo>
                  <a:pt x="8280" y="18365"/>
                </a:lnTo>
                <a:lnTo>
                  <a:pt x="6067" y="15447"/>
                </a:lnTo>
                <a:lnTo>
                  <a:pt x="2993" y="12977"/>
                </a:lnTo>
                <a:lnTo>
                  <a:pt x="1927" y="10172"/>
                </a:lnTo>
                <a:lnTo>
                  <a:pt x="1712" y="6405"/>
                </a:lnTo>
                <a:lnTo>
                  <a:pt x="493" y="2787"/>
                </a:lnTo>
                <a:lnTo>
                  <a:pt x="0" y="144"/>
                </a:lnTo>
                <a:close/>
              </a:path>
            </a:pathLst>
          </a:custGeom>
          <a:solidFill>
            <a:srgbClr val="005493"/>
          </a:solidFill>
          <a:ln w="12700">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grpSp>
        <p:nvGrpSpPr>
          <p:cNvPr id="341" name="Group"/>
          <p:cNvGrpSpPr/>
          <p:nvPr/>
        </p:nvGrpSpPr>
        <p:grpSpPr>
          <a:xfrm>
            <a:off x="5433923" y="7388729"/>
            <a:ext cx="199531" cy="5484266"/>
            <a:chOff x="0" y="0"/>
            <a:chExt cx="199530" cy="5484265"/>
          </a:xfrm>
        </p:grpSpPr>
        <p:sp>
          <p:nvSpPr>
            <p:cNvPr id="336" name="Rectangle"/>
            <p:cNvSpPr/>
            <p:nvPr/>
          </p:nvSpPr>
          <p:spPr>
            <a:xfrm>
              <a:off x="26414" y="0"/>
              <a:ext cx="155817" cy="5484266"/>
            </a:xfrm>
            <a:prstGeom prst="rect">
              <a:avLst/>
            </a:prstGeom>
            <a:solidFill>
              <a:srgbClr val="FFFFFF"/>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337" name="Line"/>
            <p:cNvSpPr/>
            <p:nvPr/>
          </p:nvSpPr>
          <p:spPr>
            <a:xfrm flipV="1">
              <a:off x="1"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38" name="Line"/>
            <p:cNvSpPr/>
            <p:nvPr/>
          </p:nvSpPr>
          <p:spPr>
            <a:xfrm flipV="1">
              <a:off x="199530" y="0"/>
              <a:ext cx="1" cy="4518109"/>
            </a:xfrm>
            <a:prstGeom prst="line">
              <a:avLst/>
            </a:prstGeom>
            <a:noFill/>
            <a:ln w="635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39" name="Line"/>
            <p:cNvSpPr/>
            <p:nvPr/>
          </p:nvSpPr>
          <p:spPr>
            <a:xfrm flipV="1">
              <a:off x="-1" y="4513655"/>
              <a:ext cx="2"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40" name="Line"/>
            <p:cNvSpPr/>
            <p:nvPr/>
          </p:nvSpPr>
          <p:spPr>
            <a:xfrm flipV="1">
              <a:off x="199528" y="4513655"/>
              <a:ext cx="1" cy="966470"/>
            </a:xfrm>
            <a:prstGeom prst="line">
              <a:avLst/>
            </a:prstGeom>
            <a:noFill/>
            <a:ln w="63500" cap="flat">
              <a:solidFill>
                <a:srgbClr val="000000"/>
              </a:solidFill>
              <a:prstDash val="sysDot"/>
              <a:miter lim="400000"/>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42" name="Rectangle"/>
          <p:cNvSpPr/>
          <p:nvPr/>
        </p:nvSpPr>
        <p:spPr>
          <a:xfrm>
            <a:off x="5469466" y="11281996"/>
            <a:ext cx="131798" cy="1597459"/>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43" name="Onttrek grondwater via een put en een pomp"/>
          <p:cNvSpPr txBox="1"/>
          <p:nvPr/>
        </p:nvSpPr>
        <p:spPr>
          <a:xfrm>
            <a:off x="7431988" y="1828763"/>
            <a:ext cx="12354482" cy="92239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1219200">
              <a:defRPr b="0" sz="4800">
                <a:latin typeface="Arial"/>
                <a:ea typeface="Arial"/>
                <a:cs typeface="Arial"/>
                <a:sym typeface="Arial"/>
              </a:defRPr>
            </a:lvl1pPr>
          </a:lstStyle>
          <a:p>
            <a:pPr/>
            <a:r>
              <a:t>Onttrek grondwater via een put en een pomp</a:t>
            </a:r>
          </a:p>
        </p:txBody>
      </p:sp>
      <p:grpSp>
        <p:nvGrpSpPr>
          <p:cNvPr id="349" name="Group"/>
          <p:cNvGrpSpPr/>
          <p:nvPr/>
        </p:nvGrpSpPr>
        <p:grpSpPr>
          <a:xfrm flipH="1" rot="882876">
            <a:off x="22861903" y="10282052"/>
            <a:ext cx="1112081" cy="605295"/>
            <a:chOff x="0" y="0"/>
            <a:chExt cx="1112080" cy="605293"/>
          </a:xfrm>
        </p:grpSpPr>
        <p:sp>
          <p:nvSpPr>
            <p:cNvPr id="344" name="Line"/>
            <p:cNvSpPr/>
            <p:nvPr/>
          </p:nvSpPr>
          <p:spPr>
            <a:xfrm>
              <a:off x="0" y="0"/>
              <a:ext cx="1112081" cy="39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43"/>
                  </a:moveTo>
                  <a:lnTo>
                    <a:pt x="1354" y="11366"/>
                  </a:lnTo>
                  <a:lnTo>
                    <a:pt x="1817" y="7663"/>
                  </a:lnTo>
                  <a:lnTo>
                    <a:pt x="1346" y="3536"/>
                  </a:lnTo>
                  <a:lnTo>
                    <a:pt x="794" y="0"/>
                  </a:lnTo>
                  <a:lnTo>
                    <a:pt x="2270" y="2944"/>
                  </a:lnTo>
                  <a:lnTo>
                    <a:pt x="3069" y="6037"/>
                  </a:lnTo>
                  <a:lnTo>
                    <a:pt x="3661" y="10796"/>
                  </a:lnTo>
                  <a:lnTo>
                    <a:pt x="6281" y="10573"/>
                  </a:lnTo>
                  <a:lnTo>
                    <a:pt x="8849" y="9798"/>
                  </a:lnTo>
                  <a:lnTo>
                    <a:pt x="10575" y="9793"/>
                  </a:lnTo>
                  <a:lnTo>
                    <a:pt x="11677" y="10679"/>
                  </a:lnTo>
                  <a:lnTo>
                    <a:pt x="12437" y="7712"/>
                  </a:lnTo>
                  <a:lnTo>
                    <a:pt x="12603" y="4092"/>
                  </a:lnTo>
                  <a:lnTo>
                    <a:pt x="12217" y="548"/>
                  </a:lnTo>
                  <a:lnTo>
                    <a:pt x="13585" y="3370"/>
                  </a:lnTo>
                  <a:lnTo>
                    <a:pt x="14438" y="6555"/>
                  </a:lnTo>
                  <a:lnTo>
                    <a:pt x="15005" y="11125"/>
                  </a:lnTo>
                  <a:lnTo>
                    <a:pt x="16843" y="12810"/>
                  </a:lnTo>
                  <a:lnTo>
                    <a:pt x="18534" y="14974"/>
                  </a:lnTo>
                  <a:lnTo>
                    <a:pt x="19884" y="17292"/>
                  </a:lnTo>
                  <a:lnTo>
                    <a:pt x="21600" y="216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45" name="Line"/>
            <p:cNvSpPr/>
            <p:nvPr/>
          </p:nvSpPr>
          <p:spPr>
            <a:xfrm>
              <a:off x="811187" y="401879"/>
              <a:ext cx="299535" cy="71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870" y="15106"/>
                  </a:lnTo>
                  <a:lnTo>
                    <a:pt x="8250" y="21600"/>
                  </a:lnTo>
                  <a:lnTo>
                    <a:pt x="0" y="20304"/>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46" name="Line"/>
            <p:cNvSpPr/>
            <p:nvPr/>
          </p:nvSpPr>
          <p:spPr>
            <a:xfrm>
              <a:off x="684627" y="385177"/>
              <a:ext cx="122978" cy="2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42"/>
                  </a:moveTo>
                  <a:lnTo>
                    <a:pt x="19612" y="11102"/>
                  </a:lnTo>
                  <a:lnTo>
                    <a:pt x="15667" y="14863"/>
                  </a:lnTo>
                  <a:lnTo>
                    <a:pt x="0" y="21600"/>
                  </a:lnTo>
                  <a:lnTo>
                    <a:pt x="3708" y="14278"/>
                  </a:lnTo>
                  <a:lnTo>
                    <a:pt x="7235" y="6754"/>
                  </a:lnTo>
                  <a:lnTo>
                    <a:pt x="6124"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47" name="Line"/>
            <p:cNvSpPr/>
            <p:nvPr/>
          </p:nvSpPr>
          <p:spPr>
            <a:xfrm>
              <a:off x="288083" y="311147"/>
              <a:ext cx="437580" cy="1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4745" y="15786"/>
                  </a:lnTo>
                  <a:lnTo>
                    <a:pt x="6840" y="8300"/>
                  </a:lnTo>
                  <a:lnTo>
                    <a:pt x="0" y="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48" name="Line"/>
            <p:cNvSpPr/>
            <p:nvPr/>
          </p:nvSpPr>
          <p:spPr>
            <a:xfrm>
              <a:off x="2669" y="285332"/>
              <a:ext cx="292772" cy="37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799"/>
                  </a:moveTo>
                  <a:lnTo>
                    <a:pt x="15194" y="0"/>
                  </a:lnTo>
                  <a:lnTo>
                    <a:pt x="10682" y="5172"/>
                  </a:lnTo>
                  <a:lnTo>
                    <a:pt x="5357" y="21600"/>
                  </a:lnTo>
                  <a:lnTo>
                    <a:pt x="0" y="18400"/>
                  </a:lnTo>
                </a:path>
              </a:pathLst>
            </a:custGeom>
            <a:noFill/>
            <a:ln w="25400" cap="flat">
              <a:solidFill>
                <a:srgbClr val="FFFFFF"/>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50" name="Rectangle"/>
          <p:cNvSpPr/>
          <p:nvPr/>
        </p:nvSpPr>
        <p:spPr>
          <a:xfrm>
            <a:off x="5251696" y="7388729"/>
            <a:ext cx="364458" cy="5484266"/>
          </a:xfrm>
          <a:prstGeom prst="rect">
            <a:avLst/>
          </a:prstGeom>
          <a:solidFill>
            <a:srgbClr val="FFFFFF"/>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51" name="Line"/>
          <p:cNvSpPr/>
          <p:nvPr/>
        </p:nvSpPr>
        <p:spPr>
          <a:xfrm flipV="1">
            <a:off x="5230724"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52" name="Line"/>
          <p:cNvSpPr/>
          <p:nvPr/>
        </p:nvSpPr>
        <p:spPr>
          <a:xfrm flipV="1">
            <a:off x="5633453" y="7388729"/>
            <a:ext cx="1" cy="4518110"/>
          </a:xfrm>
          <a:prstGeom prst="line">
            <a:avLst/>
          </a:prstGeom>
          <a:ln w="635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53" name="Line"/>
          <p:cNvSpPr/>
          <p:nvPr/>
        </p:nvSpPr>
        <p:spPr>
          <a:xfrm flipV="1">
            <a:off x="5230723"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54" name="Line"/>
          <p:cNvSpPr/>
          <p:nvPr/>
        </p:nvSpPr>
        <p:spPr>
          <a:xfrm flipV="1">
            <a:off x="5633452" y="11902384"/>
            <a:ext cx="1" cy="966470"/>
          </a:xfrm>
          <a:prstGeom prst="line">
            <a:avLst/>
          </a:prstGeom>
          <a:ln w="63500">
            <a:solidFill>
              <a:srgbClr val="000000"/>
            </a:solidFill>
            <a:prstDash val="sysDot"/>
            <a:miter lim="400000"/>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55" name="Shape"/>
          <p:cNvSpPr/>
          <p:nvPr/>
        </p:nvSpPr>
        <p:spPr>
          <a:xfrm>
            <a:off x="5224495" y="6687820"/>
            <a:ext cx="540346" cy="605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1" y="21356"/>
                </a:moveTo>
                <a:lnTo>
                  <a:pt x="0" y="9219"/>
                </a:lnTo>
                <a:cubicBezTo>
                  <a:pt x="358" y="6669"/>
                  <a:pt x="1744" y="4323"/>
                  <a:pt x="3897" y="2618"/>
                </a:cubicBezTo>
                <a:cubicBezTo>
                  <a:pt x="5820" y="1097"/>
                  <a:pt x="8247" y="177"/>
                  <a:pt x="10808" y="0"/>
                </a:cubicBezTo>
                <a:lnTo>
                  <a:pt x="21600" y="15"/>
                </a:lnTo>
                <a:lnTo>
                  <a:pt x="21351" y="13354"/>
                </a:lnTo>
                <a:cubicBezTo>
                  <a:pt x="20101" y="13245"/>
                  <a:pt x="18849" y="13540"/>
                  <a:pt x="17822" y="14185"/>
                </a:cubicBezTo>
                <a:cubicBezTo>
                  <a:pt x="16789" y="14833"/>
                  <a:pt x="16061" y="15784"/>
                  <a:pt x="15602" y="16833"/>
                </a:cubicBezTo>
                <a:cubicBezTo>
                  <a:pt x="14936" y="18354"/>
                  <a:pt x="14843" y="20028"/>
                  <a:pt x="15339" y="21600"/>
                </a:cubicBezTo>
                <a:lnTo>
                  <a:pt x="691" y="21356"/>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56" name="Rectangle"/>
          <p:cNvSpPr/>
          <p:nvPr/>
        </p:nvSpPr>
        <p:spPr>
          <a:xfrm>
            <a:off x="5757032" y="6754496"/>
            <a:ext cx="3386668" cy="177798"/>
          </a:xfrm>
          <a:prstGeom prst="rect">
            <a:avLst/>
          </a:pr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57" name="Rectangle"/>
          <p:cNvSpPr/>
          <p:nvPr/>
        </p:nvSpPr>
        <p:spPr>
          <a:xfrm>
            <a:off x="5268629" y="11288456"/>
            <a:ext cx="330592" cy="1584540"/>
          </a:xfrm>
          <a:prstGeom prst="rect">
            <a:avLst/>
          </a:prstGeom>
          <a:solidFill>
            <a:srgbClr val="005493"/>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grpSp>
        <p:nvGrpSpPr>
          <p:cNvPr id="361" name="Group"/>
          <p:cNvGrpSpPr/>
          <p:nvPr/>
        </p:nvGrpSpPr>
        <p:grpSpPr>
          <a:xfrm>
            <a:off x="5343103" y="7287129"/>
            <a:ext cx="179466" cy="4755177"/>
            <a:chOff x="-6462" y="0"/>
            <a:chExt cx="179465" cy="4755175"/>
          </a:xfrm>
        </p:grpSpPr>
        <p:sp>
          <p:nvSpPr>
            <p:cNvPr id="358" name="Rectangle"/>
            <p:cNvSpPr/>
            <p:nvPr/>
          </p:nvSpPr>
          <p:spPr>
            <a:xfrm>
              <a:off x="-6463" y="0"/>
              <a:ext cx="164466" cy="4755175"/>
            </a:xfrm>
            <a:prstGeom prst="rect">
              <a:avLst/>
            </a:prstGeom>
            <a:solidFill>
              <a:srgbClr val="005493"/>
            </a:solidFill>
            <a:ln w="12700" cap="flat">
              <a:noFill/>
              <a:miter lim="400000"/>
            </a:ln>
            <a:effectLst>
              <a:outerShdw sx="100000" sy="100000" kx="0" ky="0" algn="b" rotWithShape="0" blurRad="101600" dist="50800" dir="5400000">
                <a:srgbClr val="000000">
                  <a:alpha val="35000"/>
                </a:srgbClr>
              </a:outerShdw>
            </a:effectLst>
          </p:spPr>
          <p:txBody>
            <a:bodyPr wrap="square" lIns="121919" tIns="121919" rIns="121919" bIns="121919" numCol="1" anchor="ctr">
              <a:noAutofit/>
            </a:bodyPr>
            <a:lstStyle/>
            <a:p>
              <a:pPr algn="l" defTabSz="1219200">
                <a:defRPr b="0" sz="4800">
                  <a:latin typeface="Arial"/>
                  <a:ea typeface="Arial"/>
                  <a:cs typeface="Arial"/>
                  <a:sym typeface="Arial"/>
                </a:defRPr>
              </a:pPr>
            </a:p>
          </p:txBody>
        </p:sp>
        <p:sp>
          <p:nvSpPr>
            <p:cNvPr id="359" name="Line"/>
            <p:cNvSpPr/>
            <p:nvPr/>
          </p:nvSpPr>
          <p:spPr>
            <a:xfrm flipV="1">
              <a:off x="-1" y="0"/>
              <a:ext cx="2"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sp>
          <p:nvSpPr>
            <p:cNvPr id="360" name="Line"/>
            <p:cNvSpPr/>
            <p:nvPr/>
          </p:nvSpPr>
          <p:spPr>
            <a:xfrm flipV="1">
              <a:off x="173003" y="0"/>
              <a:ext cx="1" cy="4755176"/>
            </a:xfrm>
            <a:prstGeom prst="line">
              <a:avLst/>
            </a:prstGeom>
            <a:noFill/>
            <a:ln w="25400" cap="flat">
              <a:solidFill>
                <a:srgbClr val="000000"/>
              </a:solidFill>
              <a:prstDash val="solid"/>
              <a:round/>
            </a:ln>
            <a:effectLst>
              <a:outerShdw sx="100000" sy="100000" kx="0" ky="0" algn="b" rotWithShape="0" blurRad="101600" dist="50800" dir="5400000">
                <a:srgbClr val="000000">
                  <a:alpha val="38000"/>
                </a:srgbClr>
              </a:outerShdw>
            </a:effectLst>
          </p:spPr>
          <p:txBody>
            <a:bodyPr wrap="square" lIns="121919" tIns="121919" rIns="121919" bIns="121919" numCol="1" anchor="t">
              <a:noAutofit/>
            </a:bodyPr>
            <a:lstStyle/>
            <a:p>
              <a:pPr algn="l" defTabSz="1219200">
                <a:defRPr b="0" sz="4800">
                  <a:latin typeface="Arial"/>
                  <a:ea typeface="Arial"/>
                  <a:cs typeface="Arial"/>
                  <a:sym typeface="Arial"/>
                </a:defRPr>
              </a:pPr>
            </a:p>
          </p:txBody>
        </p:sp>
      </p:grpSp>
      <p:sp>
        <p:nvSpPr>
          <p:cNvPr id="362" name="Shape"/>
          <p:cNvSpPr/>
          <p:nvPr/>
        </p:nvSpPr>
        <p:spPr>
          <a:xfrm>
            <a:off x="9111804" y="5681681"/>
            <a:ext cx="6026351" cy="1241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21600"/>
                </a:moveTo>
                <a:lnTo>
                  <a:pt x="21600" y="1361"/>
                </a:lnTo>
                <a:lnTo>
                  <a:pt x="21558" y="0"/>
                </a:lnTo>
                <a:cubicBezTo>
                  <a:pt x="17965" y="3086"/>
                  <a:pt x="14372" y="6172"/>
                  <a:pt x="10779" y="9258"/>
                </a:cubicBezTo>
                <a:cubicBezTo>
                  <a:pt x="7186" y="12343"/>
                  <a:pt x="3593" y="15429"/>
                  <a:pt x="0" y="18515"/>
                </a:cubicBezTo>
                <a:lnTo>
                  <a:pt x="127" y="21600"/>
                </a:ln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63" name="Rectangle"/>
          <p:cNvSpPr/>
          <p:nvPr/>
        </p:nvSpPr>
        <p:spPr>
          <a:xfrm>
            <a:off x="5329928" y="12044855"/>
            <a:ext cx="207998" cy="344227"/>
          </a:xfrm>
          <a:prstGeom prst="rect">
            <a:avLst/>
          </a:prstGeom>
          <a:solidFill>
            <a:srgbClr val="000000"/>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nchor="ctr"/>
          <a:lstStyle/>
          <a:p>
            <a:pPr algn="l" defTabSz="1219200">
              <a:defRPr b="0" sz="4800">
                <a:latin typeface="Arial"/>
                <a:ea typeface="Arial"/>
                <a:cs typeface="Arial"/>
                <a:sym typeface="Arial"/>
              </a:defRPr>
            </a:pPr>
          </a:p>
        </p:txBody>
      </p:sp>
      <p:sp>
        <p:nvSpPr>
          <p:cNvPr id="364" name="Shape"/>
          <p:cNvSpPr/>
          <p:nvPr/>
        </p:nvSpPr>
        <p:spPr>
          <a:xfrm>
            <a:off x="8944603" y="6627103"/>
            <a:ext cx="416610" cy="441746"/>
          </a:xfrm>
          <a:custGeom>
            <a:avLst/>
            <a:gdLst/>
            <a:ahLst/>
            <a:cxnLst>
              <a:cxn ang="0">
                <a:pos x="wd2" y="hd2"/>
              </a:cxn>
              <a:cxn ang="5400000">
                <a:pos x="wd2" y="hd2"/>
              </a:cxn>
              <a:cxn ang="10800000">
                <a:pos x="wd2" y="hd2"/>
              </a:cxn>
              <a:cxn ang="16200000">
                <a:pos x="wd2" y="hd2"/>
              </a:cxn>
            </a:cxnLst>
            <a:rect l="0" t="0" r="r" b="b"/>
            <a:pathLst>
              <a:path w="21600" h="21397" fill="norm" stroke="1" extrusionOk="0">
                <a:moveTo>
                  <a:pt x="79" y="18136"/>
                </a:moveTo>
                <a:lnTo>
                  <a:pt x="0" y="3269"/>
                </a:lnTo>
                <a:cubicBezTo>
                  <a:pt x="2003" y="2130"/>
                  <a:pt x="4173" y="1270"/>
                  <a:pt x="6442" y="718"/>
                </a:cubicBezTo>
                <a:cubicBezTo>
                  <a:pt x="8854" y="130"/>
                  <a:pt x="11351" y="-103"/>
                  <a:pt x="13839" y="43"/>
                </a:cubicBezTo>
                <a:cubicBezTo>
                  <a:pt x="16294" y="186"/>
                  <a:pt x="18709" y="697"/>
                  <a:pt x="20991" y="1556"/>
                </a:cubicBezTo>
                <a:lnTo>
                  <a:pt x="21600" y="16603"/>
                </a:lnTo>
                <a:cubicBezTo>
                  <a:pt x="20637" y="17977"/>
                  <a:pt x="19345" y="19121"/>
                  <a:pt x="17826" y="19947"/>
                </a:cubicBezTo>
                <a:cubicBezTo>
                  <a:pt x="16257" y="20800"/>
                  <a:pt x="14493" y="21287"/>
                  <a:pt x="12682" y="21380"/>
                </a:cubicBezTo>
                <a:cubicBezTo>
                  <a:pt x="10404" y="21497"/>
                  <a:pt x="8163" y="20991"/>
                  <a:pt x="5994" y="20338"/>
                </a:cubicBezTo>
                <a:cubicBezTo>
                  <a:pt x="3971" y="19730"/>
                  <a:pt x="1995" y="18995"/>
                  <a:pt x="79" y="18136"/>
                </a:cubicBezTo>
                <a:close/>
              </a:path>
            </a:pathLst>
          </a:custGeom>
          <a:solidFill>
            <a:srgbClr val="005493"/>
          </a:solidFill>
          <a:ln w="25400">
            <a:solidFill>
              <a:srgbClr val="000000"/>
            </a:solidFill>
          </a:ln>
          <a:effectLst>
            <a:outerShdw sx="100000" sy="100000" kx="0" ky="0" algn="b" rotWithShape="0" blurRad="101600" dist="50800" dir="5400000">
              <a:srgbClr val="000000">
                <a:alpha val="38000"/>
              </a:srgbClr>
            </a:outerShdw>
          </a:effectLst>
        </p:spPr>
        <p:txBody>
          <a:bodyPr lIns="121919" tIns="121919" rIns="121919" bIns="121919"/>
          <a:lstStyle/>
          <a:p>
            <a:pPr algn="l" defTabSz="1219200">
              <a:defRPr b="0" sz="4800">
                <a:latin typeface="Arial"/>
                <a:ea typeface="Arial"/>
                <a:cs typeface="Arial"/>
                <a:sym typeface="Arial"/>
              </a:defRPr>
            </a:pPr>
          </a:p>
        </p:txBody>
      </p:sp>
      <p:sp>
        <p:nvSpPr>
          <p:cNvPr id="365" name="Rectangle"/>
          <p:cNvSpPr/>
          <p:nvPr/>
        </p:nvSpPr>
        <p:spPr>
          <a:xfrm rot="180000">
            <a:off x="-461153" y="8775462"/>
            <a:ext cx="25306306" cy="5704606"/>
          </a:xfrm>
          <a:prstGeom prst="rect">
            <a:avLst/>
          </a:prstGeom>
          <a:solidFill>
            <a:srgbClr val="005493">
              <a:alpha val="35000"/>
            </a:srgbClr>
          </a:solidFill>
          <a:ln w="12700">
            <a:miter lim="400000"/>
          </a:ln>
          <a:effectLst>
            <a:outerShdw sx="100000" sy="100000" kx="0" ky="0" algn="b" rotWithShape="0" blurRad="101600" dist="50800" dir="5400000">
              <a:srgbClr val="000000">
                <a:alpha val="35000"/>
              </a:srgbClr>
            </a:outerShdw>
          </a:effectLst>
        </p:spPr>
        <p:txBody>
          <a:bodyPr lIns="121919" tIns="121919" rIns="121919" bIns="121919" anchor="ctr"/>
          <a:lstStyle/>
          <a:p>
            <a:pPr algn="l" defTabSz="1219200">
              <a:defRPr b="0" sz="48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